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8"/>
  </p:notesMasterIdLst>
  <p:sldIdLst>
    <p:sldId id="256" r:id="rId2"/>
    <p:sldId id="257" r:id="rId3"/>
    <p:sldId id="258" r:id="rId4"/>
    <p:sldId id="259" r:id="rId5"/>
    <p:sldId id="263" r:id="rId6"/>
    <p:sldId id="262" r:id="rId7"/>
    <p:sldId id="271" r:id="rId8"/>
    <p:sldId id="261" r:id="rId9"/>
    <p:sldId id="273" r:id="rId10"/>
    <p:sldId id="272" r:id="rId11"/>
    <p:sldId id="276" r:id="rId12"/>
    <p:sldId id="285" r:id="rId13"/>
    <p:sldId id="284" r:id="rId14"/>
    <p:sldId id="281" r:id="rId15"/>
    <p:sldId id="279" r:id="rId16"/>
    <p:sldId id="287" r:id="rId17"/>
  </p:sldIdLst>
  <p:sldSz cx="12192000" cy="6858000"/>
  <p:notesSz cx="6858000" cy="9144000"/>
  <p:embeddedFontLst>
    <p:embeddedFont>
      <p:font typeface="KG Second Chances Solid" panose="020B0604020202020204" charset="0"/>
      <p:regular r:id="rId19"/>
    </p:embeddedFont>
    <p:embeddedFont>
      <p:font typeface="Calibri Light" panose="020F0302020204030204" pitchFamily="34" charset="0"/>
      <p:regular r:id="rId20"/>
      <p:italic r:id="rId21"/>
    </p:embeddedFont>
    <p:embeddedFont>
      <p:font typeface="KG Second Chances Sketch" panose="020B0604020202020204" charset="0"/>
      <p:regular r:id="rId22"/>
    </p:embeddedFont>
    <p:embeddedFont>
      <p:font typeface="Calibri" panose="020F0502020204030204" pitchFamily="34" charset="0"/>
      <p:regular r:id="rId23"/>
      <p:bold r:id="rId24"/>
      <p:italic r:id="rId25"/>
      <p:boldItalic r:id="rId26"/>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66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100" d="100"/>
          <a:sy n="100" d="100"/>
        </p:scale>
        <p:origin x="678" y="32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9FCDEC-06F3-4693-A4B7-D6E92348AC75}" type="datetimeFigureOut">
              <a:rPr lang="fr-CA" smtClean="0"/>
              <a:pPr/>
              <a:t>2016-09-08</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42513D-D263-41B1-96A6-693B6D294B56}" type="slidenum">
              <a:rPr lang="fr-CA" smtClean="0"/>
              <a:pPr/>
              <a:t>‹N°›</a:t>
            </a:fld>
            <a:endParaRPr lang="fr-CA"/>
          </a:p>
        </p:txBody>
      </p:sp>
    </p:spTree>
    <p:extLst>
      <p:ext uri="{BB962C8B-B14F-4D97-AF65-F5344CB8AC3E}">
        <p14:creationId xmlns:p14="http://schemas.microsoft.com/office/powerpoint/2010/main" val="24169717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A"/>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endParaRPr lang="fr-CA"/>
          </a:p>
        </p:txBody>
      </p:sp>
      <p:sp>
        <p:nvSpPr>
          <p:cNvPr id="4" name="Espace réservé de la date 3"/>
          <p:cNvSpPr>
            <a:spLocks noGrp="1"/>
          </p:cNvSpPr>
          <p:nvPr>
            <p:ph type="dt" sz="half" idx="10"/>
          </p:nvPr>
        </p:nvSpPr>
        <p:spPr/>
        <p:txBody>
          <a:bodyPr/>
          <a:lstStyle/>
          <a:p>
            <a:fld id="{E6BC5271-A8AA-4E9D-BCED-0DB24675D6AF}" type="datetimeFigureOut">
              <a:rPr lang="fr-CA" smtClean="0"/>
              <a:pPr/>
              <a:t>2016-09-08</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502B7E6A-1AAA-4F1A-9943-8009389C2F10}" type="slidenum">
              <a:rPr lang="fr-CA" smtClean="0"/>
              <a:pPr/>
              <a:t>‹N°›</a:t>
            </a:fld>
            <a:endParaRPr lang="fr-CA"/>
          </a:p>
        </p:txBody>
      </p:sp>
    </p:spTree>
    <p:extLst>
      <p:ext uri="{BB962C8B-B14F-4D97-AF65-F5344CB8AC3E}">
        <p14:creationId xmlns:p14="http://schemas.microsoft.com/office/powerpoint/2010/main" val="38663458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p>
            <a:fld id="{E6BC5271-A8AA-4E9D-BCED-0DB24675D6AF}" type="datetimeFigureOut">
              <a:rPr lang="fr-CA" smtClean="0"/>
              <a:pPr/>
              <a:t>2016-09-08</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502B7E6A-1AAA-4F1A-9943-8009389C2F10}" type="slidenum">
              <a:rPr lang="fr-CA" smtClean="0"/>
              <a:pPr/>
              <a:t>‹N°›</a:t>
            </a:fld>
            <a:endParaRPr lang="fr-CA"/>
          </a:p>
        </p:txBody>
      </p:sp>
    </p:spTree>
    <p:extLst>
      <p:ext uri="{BB962C8B-B14F-4D97-AF65-F5344CB8AC3E}">
        <p14:creationId xmlns:p14="http://schemas.microsoft.com/office/powerpoint/2010/main" val="2375686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endParaRPr lang="fr-CA"/>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p>
            <a:fld id="{E6BC5271-A8AA-4E9D-BCED-0DB24675D6AF}" type="datetimeFigureOut">
              <a:rPr lang="fr-CA" smtClean="0"/>
              <a:pPr/>
              <a:t>2016-09-08</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502B7E6A-1AAA-4F1A-9943-8009389C2F10}" type="slidenum">
              <a:rPr lang="fr-CA" smtClean="0"/>
              <a:pPr/>
              <a:t>‹N°›</a:t>
            </a:fld>
            <a:endParaRPr lang="fr-CA"/>
          </a:p>
        </p:txBody>
      </p:sp>
    </p:spTree>
    <p:extLst>
      <p:ext uri="{BB962C8B-B14F-4D97-AF65-F5344CB8AC3E}">
        <p14:creationId xmlns:p14="http://schemas.microsoft.com/office/powerpoint/2010/main" val="2586076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p>
            <a:fld id="{E6BC5271-A8AA-4E9D-BCED-0DB24675D6AF}" type="datetimeFigureOut">
              <a:rPr lang="fr-CA" smtClean="0"/>
              <a:pPr/>
              <a:t>2016-09-08</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502B7E6A-1AAA-4F1A-9943-8009389C2F10}" type="slidenum">
              <a:rPr lang="fr-CA" smtClean="0"/>
              <a:pPr/>
              <a:t>‹N°›</a:t>
            </a:fld>
            <a:endParaRPr lang="fr-CA"/>
          </a:p>
        </p:txBody>
      </p:sp>
    </p:spTree>
    <p:extLst>
      <p:ext uri="{BB962C8B-B14F-4D97-AF65-F5344CB8AC3E}">
        <p14:creationId xmlns:p14="http://schemas.microsoft.com/office/powerpoint/2010/main" val="38429673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A"/>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E6BC5271-A8AA-4E9D-BCED-0DB24675D6AF}" type="datetimeFigureOut">
              <a:rPr lang="fr-CA" smtClean="0"/>
              <a:pPr/>
              <a:t>2016-09-08</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502B7E6A-1AAA-4F1A-9943-8009389C2F10}" type="slidenum">
              <a:rPr lang="fr-CA" smtClean="0"/>
              <a:pPr/>
              <a:t>‹N°›</a:t>
            </a:fld>
            <a:endParaRPr lang="fr-CA"/>
          </a:p>
        </p:txBody>
      </p:sp>
    </p:spTree>
    <p:extLst>
      <p:ext uri="{BB962C8B-B14F-4D97-AF65-F5344CB8AC3E}">
        <p14:creationId xmlns:p14="http://schemas.microsoft.com/office/powerpoint/2010/main" val="3329926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p:cNvSpPr>
            <a:spLocks noGrp="1"/>
          </p:cNvSpPr>
          <p:nvPr>
            <p:ph type="dt" sz="half" idx="10"/>
          </p:nvPr>
        </p:nvSpPr>
        <p:spPr/>
        <p:txBody>
          <a:bodyPr/>
          <a:lstStyle/>
          <a:p>
            <a:fld id="{E6BC5271-A8AA-4E9D-BCED-0DB24675D6AF}" type="datetimeFigureOut">
              <a:rPr lang="fr-CA" smtClean="0"/>
              <a:pPr/>
              <a:t>2016-09-08</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502B7E6A-1AAA-4F1A-9943-8009389C2F10}" type="slidenum">
              <a:rPr lang="fr-CA" smtClean="0"/>
              <a:pPr/>
              <a:t>‹N°›</a:t>
            </a:fld>
            <a:endParaRPr lang="fr-CA"/>
          </a:p>
        </p:txBody>
      </p:sp>
    </p:spTree>
    <p:extLst>
      <p:ext uri="{BB962C8B-B14F-4D97-AF65-F5344CB8AC3E}">
        <p14:creationId xmlns:p14="http://schemas.microsoft.com/office/powerpoint/2010/main" val="38928747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endParaRPr lang="fr-CA"/>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p:cNvSpPr>
            <a:spLocks noGrp="1"/>
          </p:cNvSpPr>
          <p:nvPr>
            <p:ph type="dt" sz="half" idx="10"/>
          </p:nvPr>
        </p:nvSpPr>
        <p:spPr/>
        <p:txBody>
          <a:bodyPr/>
          <a:lstStyle/>
          <a:p>
            <a:fld id="{E6BC5271-A8AA-4E9D-BCED-0DB24675D6AF}" type="datetimeFigureOut">
              <a:rPr lang="fr-CA" smtClean="0"/>
              <a:pPr/>
              <a:t>2016-09-08</a:t>
            </a:fld>
            <a:endParaRPr lang="fr-CA"/>
          </a:p>
        </p:txBody>
      </p:sp>
      <p:sp>
        <p:nvSpPr>
          <p:cNvPr id="8" name="Espace réservé du pied de page 7"/>
          <p:cNvSpPr>
            <a:spLocks noGrp="1"/>
          </p:cNvSpPr>
          <p:nvPr>
            <p:ph type="ftr" sz="quarter" idx="11"/>
          </p:nvPr>
        </p:nvSpPr>
        <p:spPr/>
        <p:txBody>
          <a:bodyPr/>
          <a:lstStyle/>
          <a:p>
            <a:endParaRPr lang="fr-CA"/>
          </a:p>
        </p:txBody>
      </p:sp>
      <p:sp>
        <p:nvSpPr>
          <p:cNvPr id="9" name="Espace réservé du numéro de diapositive 8"/>
          <p:cNvSpPr>
            <a:spLocks noGrp="1"/>
          </p:cNvSpPr>
          <p:nvPr>
            <p:ph type="sldNum" sz="quarter" idx="12"/>
          </p:nvPr>
        </p:nvSpPr>
        <p:spPr/>
        <p:txBody>
          <a:bodyPr/>
          <a:lstStyle/>
          <a:p>
            <a:fld id="{502B7E6A-1AAA-4F1A-9943-8009389C2F10}" type="slidenum">
              <a:rPr lang="fr-CA" smtClean="0"/>
              <a:pPr/>
              <a:t>‹N°›</a:t>
            </a:fld>
            <a:endParaRPr lang="fr-CA"/>
          </a:p>
        </p:txBody>
      </p:sp>
    </p:spTree>
    <p:extLst>
      <p:ext uri="{BB962C8B-B14F-4D97-AF65-F5344CB8AC3E}">
        <p14:creationId xmlns:p14="http://schemas.microsoft.com/office/powerpoint/2010/main" val="1750339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e la date 2"/>
          <p:cNvSpPr>
            <a:spLocks noGrp="1"/>
          </p:cNvSpPr>
          <p:nvPr>
            <p:ph type="dt" sz="half" idx="10"/>
          </p:nvPr>
        </p:nvSpPr>
        <p:spPr/>
        <p:txBody>
          <a:bodyPr/>
          <a:lstStyle/>
          <a:p>
            <a:fld id="{E6BC5271-A8AA-4E9D-BCED-0DB24675D6AF}" type="datetimeFigureOut">
              <a:rPr lang="fr-CA" smtClean="0"/>
              <a:pPr/>
              <a:t>2016-09-08</a:t>
            </a:fld>
            <a:endParaRPr lang="fr-CA"/>
          </a:p>
        </p:txBody>
      </p:sp>
      <p:sp>
        <p:nvSpPr>
          <p:cNvPr id="4" name="Espace réservé du pied de page 3"/>
          <p:cNvSpPr>
            <a:spLocks noGrp="1"/>
          </p:cNvSpPr>
          <p:nvPr>
            <p:ph type="ftr" sz="quarter" idx="11"/>
          </p:nvPr>
        </p:nvSpPr>
        <p:spPr/>
        <p:txBody>
          <a:bodyPr/>
          <a:lstStyle/>
          <a:p>
            <a:endParaRPr lang="fr-CA"/>
          </a:p>
        </p:txBody>
      </p:sp>
      <p:sp>
        <p:nvSpPr>
          <p:cNvPr id="5" name="Espace réservé du numéro de diapositive 4"/>
          <p:cNvSpPr>
            <a:spLocks noGrp="1"/>
          </p:cNvSpPr>
          <p:nvPr>
            <p:ph type="sldNum" sz="quarter" idx="12"/>
          </p:nvPr>
        </p:nvSpPr>
        <p:spPr/>
        <p:txBody>
          <a:bodyPr/>
          <a:lstStyle/>
          <a:p>
            <a:fld id="{502B7E6A-1AAA-4F1A-9943-8009389C2F10}" type="slidenum">
              <a:rPr lang="fr-CA" smtClean="0"/>
              <a:pPr/>
              <a:t>‹N°›</a:t>
            </a:fld>
            <a:endParaRPr lang="fr-CA"/>
          </a:p>
        </p:txBody>
      </p:sp>
    </p:spTree>
    <p:extLst>
      <p:ext uri="{BB962C8B-B14F-4D97-AF65-F5344CB8AC3E}">
        <p14:creationId xmlns:p14="http://schemas.microsoft.com/office/powerpoint/2010/main" val="1508318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6BC5271-A8AA-4E9D-BCED-0DB24675D6AF}" type="datetimeFigureOut">
              <a:rPr lang="fr-CA" smtClean="0"/>
              <a:pPr/>
              <a:t>2016-09-08</a:t>
            </a:fld>
            <a:endParaRPr lang="fr-CA"/>
          </a:p>
        </p:txBody>
      </p:sp>
      <p:sp>
        <p:nvSpPr>
          <p:cNvPr id="3" name="Espace réservé du pied de page 2"/>
          <p:cNvSpPr>
            <a:spLocks noGrp="1"/>
          </p:cNvSpPr>
          <p:nvPr>
            <p:ph type="ftr" sz="quarter" idx="11"/>
          </p:nvPr>
        </p:nvSpPr>
        <p:spPr/>
        <p:txBody>
          <a:bodyPr/>
          <a:lstStyle/>
          <a:p>
            <a:endParaRPr lang="fr-CA"/>
          </a:p>
        </p:txBody>
      </p:sp>
      <p:sp>
        <p:nvSpPr>
          <p:cNvPr id="4" name="Espace réservé du numéro de diapositive 3"/>
          <p:cNvSpPr>
            <a:spLocks noGrp="1"/>
          </p:cNvSpPr>
          <p:nvPr>
            <p:ph type="sldNum" sz="quarter" idx="12"/>
          </p:nvPr>
        </p:nvSpPr>
        <p:spPr/>
        <p:txBody>
          <a:bodyPr/>
          <a:lstStyle/>
          <a:p>
            <a:fld id="{502B7E6A-1AAA-4F1A-9943-8009389C2F10}" type="slidenum">
              <a:rPr lang="fr-CA" smtClean="0"/>
              <a:pPr/>
              <a:t>‹N°›</a:t>
            </a:fld>
            <a:endParaRPr lang="fr-CA"/>
          </a:p>
        </p:txBody>
      </p:sp>
    </p:spTree>
    <p:extLst>
      <p:ext uri="{BB962C8B-B14F-4D97-AF65-F5344CB8AC3E}">
        <p14:creationId xmlns:p14="http://schemas.microsoft.com/office/powerpoint/2010/main" val="34429892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E6BC5271-A8AA-4E9D-BCED-0DB24675D6AF}" type="datetimeFigureOut">
              <a:rPr lang="fr-CA" smtClean="0"/>
              <a:pPr/>
              <a:t>2016-09-08</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502B7E6A-1AAA-4F1A-9943-8009389C2F10}" type="slidenum">
              <a:rPr lang="fr-CA" smtClean="0"/>
              <a:pPr/>
              <a:t>‹N°›</a:t>
            </a:fld>
            <a:endParaRPr lang="fr-CA"/>
          </a:p>
        </p:txBody>
      </p:sp>
    </p:spTree>
    <p:extLst>
      <p:ext uri="{BB962C8B-B14F-4D97-AF65-F5344CB8AC3E}">
        <p14:creationId xmlns:p14="http://schemas.microsoft.com/office/powerpoint/2010/main" val="3820421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E6BC5271-A8AA-4E9D-BCED-0DB24675D6AF}" type="datetimeFigureOut">
              <a:rPr lang="fr-CA" smtClean="0"/>
              <a:pPr/>
              <a:t>2016-09-08</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502B7E6A-1AAA-4F1A-9943-8009389C2F10}" type="slidenum">
              <a:rPr lang="fr-CA" smtClean="0"/>
              <a:pPr/>
              <a:t>‹N°›</a:t>
            </a:fld>
            <a:endParaRPr lang="fr-CA"/>
          </a:p>
        </p:txBody>
      </p:sp>
    </p:spTree>
    <p:extLst>
      <p:ext uri="{BB962C8B-B14F-4D97-AF65-F5344CB8AC3E}">
        <p14:creationId xmlns:p14="http://schemas.microsoft.com/office/powerpoint/2010/main" val="1595257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BC5271-A8AA-4E9D-BCED-0DB24675D6AF}" type="datetimeFigureOut">
              <a:rPr lang="fr-CA" smtClean="0"/>
              <a:pPr/>
              <a:t>2016-09-08</a:t>
            </a:fld>
            <a:endParaRPr lang="fr-CA"/>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2B7E6A-1AAA-4F1A-9943-8009389C2F10}" type="slidenum">
              <a:rPr lang="fr-CA" smtClean="0"/>
              <a:pPr/>
              <a:t>‹N°›</a:t>
            </a:fld>
            <a:endParaRPr lang="fr-CA"/>
          </a:p>
        </p:txBody>
      </p:sp>
    </p:spTree>
    <p:extLst>
      <p:ext uri="{BB962C8B-B14F-4D97-AF65-F5344CB8AC3E}">
        <p14:creationId xmlns:p14="http://schemas.microsoft.com/office/powerpoint/2010/main" val="33061865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boutiquedemathieu.com/"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boutiquedemathieu.com/"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boutiquedemathieu.com/" TargetMode="Externa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boutiquedemathieu.com/" TargetMode="Externa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autodiscover.csdecou.qc.ca/owa/redir.aspx?SURL=2BwByzjf3z79mWx5K_z4A1NmFsPtJxbB0icM_GG9Bi-fw-GFydXTCGgAdAB0AHAAOgAvAC8AcgBlAGMAaQB0AC4AYwBzAGQAZQBjAG8AdQAuAHEAYwAuAGMAYQAvAGMAbABhAHMAcwBlAHcAZQBiAC8AbQBlAGwAaQBzAHMAYQByAGkAdgBlAHMAdAAvAHcAcAAtAGwAbwBnAGkAbgAuAHAAaABwAA..&amp;URL=http://recit.csdecou.qc.ca/classeweb/melissarivest/wp-login.php" TargetMode="External"/><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hyperlink" Target="http://www.boutiquedemathieu.com/"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www.boutiquedemathieu.com/" TargetMode="Externa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http://www.boutiquedemathieu.com/"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whimsyclips.com/" TargetMode="External"/><Relationship Id="rId7" Type="http://schemas.openxmlformats.org/officeDocument/2006/relationships/hyperlink" Target="http://www.boutiquedemathieu.com/" TargetMode="External"/><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hyperlink" Target="https://www.teacherspayteachers.com/Store/Instruct-And-Inspire" TargetMode="External"/><Relationship Id="rId5" Type="http://schemas.openxmlformats.org/officeDocument/2006/relationships/hyperlink" Target="https://www.teacherspayteachers.com/Store/Oldmarket" TargetMode="External"/><Relationship Id="rId4" Type="http://schemas.openxmlformats.org/officeDocument/2006/relationships/hyperlink" Target="https://www.teacherspayteachers.com/Store/Chirp-Graphics"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www.boutiquedemathieu.com/" TargetMode="Externa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hyperlink" Target="http://www.boutiquedemathieu.com/"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boutiquedemathieu.com/"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boutiquedemathieu.com/"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ww.boutiquedemathieu.com/"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boutiquedemathieu.com/"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hyperlink" Target="http://www.boutiquedemathieu.com/"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www.boutiquedemathieu.com/"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ZoneTexte 3"/>
          <p:cNvSpPr txBox="1"/>
          <p:nvPr/>
        </p:nvSpPr>
        <p:spPr>
          <a:xfrm>
            <a:off x="727788" y="886408"/>
            <a:ext cx="10157140" cy="584775"/>
          </a:xfrm>
          <a:prstGeom prst="rect">
            <a:avLst/>
          </a:prstGeom>
          <a:noFill/>
        </p:spPr>
        <p:txBody>
          <a:bodyPr wrap="none" rtlCol="0">
            <a:spAutoFit/>
          </a:bodyPr>
          <a:lstStyle/>
          <a:p>
            <a:r>
              <a:rPr lang="fr-CA" sz="3200" dirty="0">
                <a:solidFill>
                  <a:schemeClr val="bg1"/>
                </a:solidFill>
                <a:latin typeface="KG Second Chances Solid" panose="02000000000000000000" pitchFamily="2" charset="0"/>
              </a:rPr>
              <a:t>Bienvenue dans la classe de Madame </a:t>
            </a:r>
            <a:r>
              <a:rPr lang="fr-CA" sz="3200" dirty="0" smtClean="0">
                <a:solidFill>
                  <a:schemeClr val="bg1"/>
                </a:solidFill>
                <a:latin typeface="KG Second Chances Solid" panose="02000000000000000000" pitchFamily="2" charset="0"/>
              </a:rPr>
              <a:t>Mélissa</a:t>
            </a:r>
            <a:endParaRPr lang="fr-CA" sz="3200" dirty="0">
              <a:solidFill>
                <a:schemeClr val="bg1"/>
              </a:solidFill>
              <a:latin typeface="KG Second Chances Solid" panose="02000000000000000000" pitchFamily="2" charset="0"/>
            </a:endParaRPr>
          </a:p>
        </p:txBody>
      </p:sp>
      <p:sp>
        <p:nvSpPr>
          <p:cNvPr id="5" name="ZoneTexte 4"/>
          <p:cNvSpPr txBox="1"/>
          <p:nvPr/>
        </p:nvSpPr>
        <p:spPr>
          <a:xfrm>
            <a:off x="5362222" y="1838130"/>
            <a:ext cx="6375070" cy="830997"/>
          </a:xfrm>
          <a:prstGeom prst="rect">
            <a:avLst/>
          </a:prstGeom>
          <a:noFill/>
        </p:spPr>
        <p:txBody>
          <a:bodyPr wrap="square" rtlCol="0">
            <a:spAutoFit/>
          </a:bodyPr>
          <a:lstStyle/>
          <a:p>
            <a:pPr algn="ctr"/>
            <a:r>
              <a:rPr lang="fr-CA" sz="2400" dirty="0">
                <a:solidFill>
                  <a:schemeClr val="bg1"/>
                </a:solidFill>
                <a:latin typeface="KG Second Chances Sketch" panose="02000000000000000000" pitchFamily="2" charset="0"/>
              </a:rPr>
              <a:t>2</a:t>
            </a:r>
            <a:r>
              <a:rPr lang="fr-CA" sz="2400" baseline="30000" dirty="0" smtClean="0">
                <a:solidFill>
                  <a:schemeClr val="bg1"/>
                </a:solidFill>
                <a:latin typeface="KG Second Chances Sketch" panose="02000000000000000000" pitchFamily="2" charset="0"/>
              </a:rPr>
              <a:t>e</a:t>
            </a:r>
            <a:r>
              <a:rPr lang="fr-CA" sz="2400" dirty="0" smtClean="0">
                <a:solidFill>
                  <a:schemeClr val="bg1"/>
                </a:solidFill>
                <a:latin typeface="KG Second Chances Sketch" panose="02000000000000000000" pitchFamily="2" charset="0"/>
              </a:rPr>
              <a:t> </a:t>
            </a:r>
            <a:r>
              <a:rPr lang="fr-CA" sz="2400" dirty="0">
                <a:solidFill>
                  <a:schemeClr val="bg1"/>
                </a:solidFill>
                <a:latin typeface="KG Second Chances Sketch" panose="02000000000000000000" pitchFamily="2" charset="0"/>
              </a:rPr>
              <a:t>année</a:t>
            </a:r>
          </a:p>
          <a:p>
            <a:pPr algn="ctr"/>
            <a:r>
              <a:rPr lang="fr-CA" sz="2400" dirty="0">
                <a:solidFill>
                  <a:schemeClr val="bg1"/>
                </a:solidFill>
                <a:latin typeface="KG Second Chances Sketch" panose="02000000000000000000" pitchFamily="2" charset="0"/>
              </a:rPr>
              <a:t>École </a:t>
            </a:r>
            <a:r>
              <a:rPr lang="fr-CA" sz="2400" dirty="0" smtClean="0">
                <a:solidFill>
                  <a:schemeClr val="bg1"/>
                </a:solidFill>
                <a:latin typeface="KG Second Chances Sketch" panose="02000000000000000000" pitchFamily="2" charset="0"/>
              </a:rPr>
              <a:t>St-Mathieu</a:t>
            </a:r>
            <a:endParaRPr lang="fr-CA" sz="2400" dirty="0">
              <a:solidFill>
                <a:schemeClr val="bg1"/>
              </a:solidFill>
              <a:latin typeface="KG Second Chances Sketch" panose="02000000000000000000" pitchFamily="2" charset="0"/>
            </a:endParaRPr>
          </a:p>
        </p:txBody>
      </p:sp>
      <p:sp>
        <p:nvSpPr>
          <p:cNvPr id="9" name="Rectangle 8">
            <a:hlinkClick r:id="rId3"/>
          </p:cNvPr>
          <p:cNvSpPr/>
          <p:nvPr/>
        </p:nvSpPr>
        <p:spPr>
          <a:xfrm>
            <a:off x="9349273" y="6214188"/>
            <a:ext cx="2842727" cy="6438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n>
                <a:solidFill>
                  <a:schemeClr val="bg1"/>
                </a:solidFill>
              </a:ln>
              <a:noFill/>
            </a:endParaRPr>
          </a:p>
        </p:txBody>
      </p:sp>
    </p:spTree>
    <p:extLst>
      <p:ext uri="{BB962C8B-B14F-4D97-AF65-F5344CB8AC3E}">
        <p14:creationId xmlns:p14="http://schemas.microsoft.com/office/powerpoint/2010/main" val="32433325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ZoneTexte 1"/>
          <p:cNvSpPr txBox="1"/>
          <p:nvPr/>
        </p:nvSpPr>
        <p:spPr>
          <a:xfrm>
            <a:off x="177282" y="233264"/>
            <a:ext cx="8817429" cy="923330"/>
          </a:xfrm>
          <a:prstGeom prst="rect">
            <a:avLst/>
          </a:prstGeom>
          <a:noFill/>
        </p:spPr>
        <p:txBody>
          <a:bodyPr wrap="square" rtlCol="0">
            <a:spAutoFit/>
          </a:bodyPr>
          <a:lstStyle/>
          <a:p>
            <a:r>
              <a:rPr lang="fr-CA" sz="5400" dirty="0">
                <a:latin typeface="KG Second Chances Solid" panose="02000000000000000000" pitchFamily="2" charset="0"/>
              </a:rPr>
              <a:t>Pédagogie</a:t>
            </a:r>
          </a:p>
        </p:txBody>
      </p:sp>
      <p:sp>
        <p:nvSpPr>
          <p:cNvPr id="3" name="ZoneTexte 2"/>
          <p:cNvSpPr txBox="1"/>
          <p:nvPr/>
        </p:nvSpPr>
        <p:spPr>
          <a:xfrm>
            <a:off x="1324947" y="1530220"/>
            <a:ext cx="10580914" cy="3170099"/>
          </a:xfrm>
          <a:prstGeom prst="rect">
            <a:avLst/>
          </a:prstGeom>
          <a:noFill/>
        </p:spPr>
        <p:txBody>
          <a:bodyPr wrap="square" rtlCol="0">
            <a:spAutoFit/>
          </a:bodyPr>
          <a:lstStyle/>
          <a:p>
            <a:endParaRPr lang="fr-CA" sz="2000" dirty="0" smtClean="0">
              <a:solidFill>
                <a:schemeClr val="bg1"/>
              </a:solidFill>
              <a:latin typeface="KG Second Chances Solid" panose="02000000000000000000" pitchFamily="2" charset="0"/>
            </a:endParaRPr>
          </a:p>
          <a:p>
            <a:r>
              <a:rPr lang="fr-CA" sz="2000" dirty="0" smtClean="0">
                <a:solidFill>
                  <a:schemeClr val="bg1"/>
                </a:solidFill>
                <a:latin typeface="KG Second Chances Solid" panose="02000000000000000000" pitchFamily="2" charset="0"/>
              </a:rPr>
              <a:t>Cette année, </a:t>
            </a:r>
          </a:p>
          <a:p>
            <a:endParaRPr lang="fr-CA" sz="2000" dirty="0" smtClean="0">
              <a:solidFill>
                <a:schemeClr val="bg1"/>
              </a:solidFill>
              <a:latin typeface="KG Second Chances Solid" panose="02000000000000000000" pitchFamily="2" charset="0"/>
            </a:endParaRPr>
          </a:p>
          <a:p>
            <a:pPr>
              <a:buFontTx/>
              <a:buChar char="-"/>
            </a:pPr>
            <a:r>
              <a:rPr lang="fr-CA" sz="2000" dirty="0" smtClean="0">
                <a:solidFill>
                  <a:schemeClr val="bg1"/>
                </a:solidFill>
                <a:latin typeface="KG Second Chances Solid" panose="02000000000000000000" pitchFamily="2" charset="0"/>
              </a:rPr>
              <a:t>   votre enfant travaillera diverses facettes de la lecture par le biais de Lire à deux;</a:t>
            </a:r>
          </a:p>
          <a:p>
            <a:pPr>
              <a:buFontTx/>
              <a:buChar char="-"/>
            </a:pPr>
            <a:r>
              <a:rPr lang="fr-CA" sz="2000" dirty="0" smtClean="0">
                <a:solidFill>
                  <a:schemeClr val="bg1"/>
                </a:solidFill>
                <a:latin typeface="KG Second Chances Solid" panose="02000000000000000000" pitchFamily="2" charset="0"/>
              </a:rPr>
              <a:t>    nous écrirons tous les jours ou presque à l’aide des mini-leçons pour devenir de vrais écrivains;</a:t>
            </a:r>
          </a:p>
          <a:p>
            <a:pPr>
              <a:buFontTx/>
              <a:buChar char="-"/>
            </a:pPr>
            <a:r>
              <a:rPr lang="fr-CA" sz="2000" dirty="0" smtClean="0">
                <a:solidFill>
                  <a:schemeClr val="bg1"/>
                </a:solidFill>
                <a:latin typeface="KG Second Chances Solid" panose="02000000000000000000" pitchFamily="2" charset="0"/>
              </a:rPr>
              <a:t>    les élèves manipuleront beaucoup à travers les centres mathématiques;</a:t>
            </a:r>
          </a:p>
          <a:p>
            <a:pPr>
              <a:buFontTx/>
              <a:buChar char="-"/>
            </a:pPr>
            <a:r>
              <a:rPr lang="fr-CA" sz="2000" dirty="0" smtClean="0">
                <a:solidFill>
                  <a:schemeClr val="bg1"/>
                </a:solidFill>
                <a:latin typeface="KG Second Chances Solid" panose="02000000000000000000" pitchFamily="2" charset="0"/>
              </a:rPr>
              <a:t>    je veux développer l’autonomie et l’engagement de votre enfant dans ses propres apprentissages.</a:t>
            </a:r>
            <a:endParaRPr lang="fr-CA" sz="2000" dirty="0">
              <a:solidFill>
                <a:schemeClr val="bg1"/>
              </a:solidFill>
              <a:latin typeface="KG Second Chances Solid" panose="02000000000000000000" pitchFamily="2" charset="0"/>
            </a:endParaRPr>
          </a:p>
        </p:txBody>
      </p:sp>
      <p:sp>
        <p:nvSpPr>
          <p:cNvPr id="4" name="Rectangle 3">
            <a:hlinkClick r:id="rId3"/>
          </p:cNvPr>
          <p:cNvSpPr/>
          <p:nvPr/>
        </p:nvSpPr>
        <p:spPr>
          <a:xfrm>
            <a:off x="9349273" y="6214188"/>
            <a:ext cx="2842727" cy="6438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n>
                <a:solidFill>
                  <a:schemeClr val="bg1"/>
                </a:solidFill>
              </a:ln>
              <a:noFill/>
            </a:endParaRPr>
          </a:p>
        </p:txBody>
      </p:sp>
      <p:sp>
        <p:nvSpPr>
          <p:cNvPr id="6" name="ZoneTexte 5"/>
          <p:cNvSpPr txBox="1"/>
          <p:nvPr/>
        </p:nvSpPr>
        <p:spPr>
          <a:xfrm>
            <a:off x="5760720" y="4545873"/>
            <a:ext cx="5630091" cy="1323439"/>
          </a:xfrm>
          <a:prstGeom prst="rect">
            <a:avLst/>
          </a:prstGeom>
          <a:noFill/>
        </p:spPr>
        <p:txBody>
          <a:bodyPr wrap="square" rtlCol="0">
            <a:spAutoFit/>
          </a:bodyPr>
          <a:lstStyle/>
          <a:p>
            <a:r>
              <a:rPr lang="fr-CA" sz="1600" dirty="0" smtClean="0">
                <a:solidFill>
                  <a:schemeClr val="accent1">
                    <a:lumMod val="40000"/>
                    <a:lumOff val="60000"/>
                  </a:schemeClr>
                </a:solidFill>
                <a:latin typeface="KG Second Chances Solid" charset="0"/>
              </a:rPr>
              <a:t>En français, votre enfant travaillera avec  les textes d’</a:t>
            </a:r>
            <a:r>
              <a:rPr lang="fr-CA" sz="1600" dirty="0" err="1" smtClean="0">
                <a:solidFill>
                  <a:schemeClr val="accent1">
                    <a:lumMod val="40000"/>
                    <a:lumOff val="60000"/>
                  </a:schemeClr>
                </a:solidFill>
                <a:latin typeface="KG Second Chances Solid" charset="0"/>
              </a:rPr>
              <a:t>Alphabétik</a:t>
            </a:r>
            <a:r>
              <a:rPr lang="fr-CA" sz="1600" dirty="0" smtClean="0">
                <a:solidFill>
                  <a:schemeClr val="accent1">
                    <a:lumMod val="40000"/>
                    <a:lumOff val="60000"/>
                  </a:schemeClr>
                </a:solidFill>
                <a:latin typeface="KG Second Chances Solid" charset="0"/>
              </a:rPr>
              <a:t> en plus de tous les exercices de grammaire et en mathématique, ce sera avec </a:t>
            </a:r>
            <a:r>
              <a:rPr lang="fr-CA" sz="1600" dirty="0" err="1" smtClean="0">
                <a:solidFill>
                  <a:schemeClr val="accent1">
                    <a:lumMod val="40000"/>
                    <a:lumOff val="60000"/>
                  </a:schemeClr>
                </a:solidFill>
                <a:latin typeface="KG Second Chances Solid" charset="0"/>
              </a:rPr>
              <a:t>Numérik</a:t>
            </a:r>
            <a:r>
              <a:rPr lang="fr-CA" sz="1600" dirty="0" smtClean="0">
                <a:solidFill>
                  <a:schemeClr val="accent1">
                    <a:lumMod val="40000"/>
                    <a:lumOff val="60000"/>
                  </a:schemeClr>
                </a:solidFill>
                <a:latin typeface="KG Second Chances Solid" charset="0"/>
              </a:rPr>
              <a:t>. En éthique et culture religieuse, nous avons le matériel Près de moi.</a:t>
            </a:r>
            <a:endParaRPr lang="fr-CA" sz="1600" dirty="0">
              <a:solidFill>
                <a:schemeClr val="accent1">
                  <a:lumMod val="40000"/>
                  <a:lumOff val="60000"/>
                </a:schemeClr>
              </a:solidFill>
              <a:latin typeface="KG Second Chances Solid" charset="0"/>
            </a:endParaRPr>
          </a:p>
        </p:txBody>
      </p:sp>
    </p:spTree>
    <p:extLst>
      <p:ext uri="{BB962C8B-B14F-4D97-AF65-F5344CB8AC3E}">
        <p14:creationId xmlns:p14="http://schemas.microsoft.com/office/powerpoint/2010/main" val="21647695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ZoneTexte 1"/>
          <p:cNvSpPr txBox="1"/>
          <p:nvPr/>
        </p:nvSpPr>
        <p:spPr>
          <a:xfrm>
            <a:off x="177282" y="233264"/>
            <a:ext cx="8817429" cy="923330"/>
          </a:xfrm>
          <a:prstGeom prst="rect">
            <a:avLst/>
          </a:prstGeom>
          <a:noFill/>
        </p:spPr>
        <p:txBody>
          <a:bodyPr wrap="square" rtlCol="0">
            <a:spAutoFit/>
          </a:bodyPr>
          <a:lstStyle/>
          <a:p>
            <a:r>
              <a:rPr lang="fr-CA" sz="5400" dirty="0" smtClean="0">
                <a:latin typeface="KG Second Chances Solid" panose="02000000000000000000" pitchFamily="2" charset="0"/>
              </a:rPr>
              <a:t>Spécialités</a:t>
            </a:r>
            <a:endParaRPr lang="fr-CA" sz="5400" dirty="0">
              <a:latin typeface="KG Second Chances Solid" panose="02000000000000000000" pitchFamily="2" charset="0"/>
            </a:endParaRPr>
          </a:p>
        </p:txBody>
      </p:sp>
      <p:sp>
        <p:nvSpPr>
          <p:cNvPr id="3" name="ZoneTexte 2"/>
          <p:cNvSpPr txBox="1"/>
          <p:nvPr/>
        </p:nvSpPr>
        <p:spPr>
          <a:xfrm>
            <a:off x="662473" y="1772816"/>
            <a:ext cx="7847045" cy="4370427"/>
          </a:xfrm>
          <a:prstGeom prst="rect">
            <a:avLst/>
          </a:prstGeom>
          <a:noFill/>
        </p:spPr>
        <p:txBody>
          <a:bodyPr wrap="square" rtlCol="0">
            <a:spAutoFit/>
          </a:bodyPr>
          <a:lstStyle/>
          <a:p>
            <a:r>
              <a:rPr lang="fr-CA" sz="2000" dirty="0" smtClean="0">
                <a:solidFill>
                  <a:schemeClr val="bg1"/>
                </a:solidFill>
                <a:latin typeface="KG Second Chances Solid" panose="02000000000000000000" pitchFamily="2" charset="0"/>
              </a:rPr>
              <a:t>En éducation physique, votre enfant sera avec M. David et son stagiaire.</a:t>
            </a:r>
          </a:p>
          <a:p>
            <a:endParaRPr lang="fr-CA" sz="2000" dirty="0" smtClean="0">
              <a:solidFill>
                <a:schemeClr val="bg1"/>
              </a:solidFill>
              <a:latin typeface="KG Second Chances Solid" panose="02000000000000000000" pitchFamily="2" charset="0"/>
            </a:endParaRPr>
          </a:p>
          <a:p>
            <a:pPr>
              <a:buFont typeface="Arial" charset="0"/>
              <a:buChar char="•"/>
            </a:pPr>
            <a:r>
              <a:rPr lang="fr-CA" sz="1400" dirty="0" smtClean="0">
                <a:solidFill>
                  <a:schemeClr val="bg1"/>
                </a:solidFill>
                <a:latin typeface="KG Second Chances Solid" panose="02000000000000000000" pitchFamily="2" charset="0"/>
              </a:rPr>
              <a:t>matériel: chaussures de sport qui ne laissent pas de traces, chandail à manches courtes et culottes courtes.</a:t>
            </a:r>
          </a:p>
          <a:p>
            <a:pPr>
              <a:buFont typeface="Arial" charset="0"/>
              <a:buChar char="•"/>
            </a:pPr>
            <a:endParaRPr lang="fr-CA" sz="1400" dirty="0" smtClean="0">
              <a:solidFill>
                <a:schemeClr val="bg1"/>
              </a:solidFill>
              <a:latin typeface="KG Second Chances Solid" panose="02000000000000000000" pitchFamily="2" charset="0"/>
            </a:endParaRPr>
          </a:p>
          <a:p>
            <a:endParaRPr lang="fr-CA" sz="1400" dirty="0" smtClean="0">
              <a:solidFill>
                <a:schemeClr val="bg1"/>
              </a:solidFill>
              <a:latin typeface="KG Second Chances Solid" panose="02000000000000000000" pitchFamily="2" charset="0"/>
            </a:endParaRPr>
          </a:p>
          <a:p>
            <a:r>
              <a:rPr lang="fr-CA" sz="2000" dirty="0" smtClean="0">
                <a:solidFill>
                  <a:schemeClr val="bg1"/>
                </a:solidFill>
                <a:latin typeface="KG Second Chances Solid" panose="02000000000000000000" pitchFamily="2" charset="0"/>
              </a:rPr>
              <a:t>En arts plastiques, votre enfant sera avec Mme Marjorie.</a:t>
            </a:r>
          </a:p>
          <a:p>
            <a:endParaRPr lang="fr-CA" sz="2000" dirty="0" smtClean="0">
              <a:solidFill>
                <a:schemeClr val="bg1"/>
              </a:solidFill>
              <a:latin typeface="KG Second Chances Solid" panose="02000000000000000000" pitchFamily="2" charset="0"/>
            </a:endParaRPr>
          </a:p>
          <a:p>
            <a:r>
              <a:rPr lang="fr-CA" sz="2000" dirty="0" smtClean="0">
                <a:solidFill>
                  <a:schemeClr val="bg1"/>
                </a:solidFill>
                <a:latin typeface="KG Second Chances Solid" panose="02000000000000000000" pitchFamily="2" charset="0"/>
              </a:rPr>
              <a:t>En musique, nous avons </a:t>
            </a:r>
            <a:r>
              <a:rPr lang="fr-CA" sz="2000" smtClean="0">
                <a:solidFill>
                  <a:schemeClr val="bg1"/>
                </a:solidFill>
                <a:latin typeface="KG Second Chances Solid" panose="02000000000000000000" pitchFamily="2" charset="0"/>
              </a:rPr>
              <a:t>Mme Geneviève.</a:t>
            </a:r>
            <a:endParaRPr lang="fr-CA" sz="2000" dirty="0" smtClean="0">
              <a:solidFill>
                <a:schemeClr val="bg1"/>
              </a:solidFill>
              <a:latin typeface="KG Second Chances Solid" panose="02000000000000000000" pitchFamily="2" charset="0"/>
            </a:endParaRPr>
          </a:p>
          <a:p>
            <a:endParaRPr lang="fr-CA" sz="2000" dirty="0" smtClean="0">
              <a:solidFill>
                <a:schemeClr val="bg1"/>
              </a:solidFill>
              <a:latin typeface="KG Second Chances Solid" panose="02000000000000000000" pitchFamily="2" charset="0"/>
            </a:endParaRPr>
          </a:p>
          <a:p>
            <a:r>
              <a:rPr lang="fr-CA" sz="2000" dirty="0" smtClean="0">
                <a:solidFill>
                  <a:schemeClr val="bg1"/>
                </a:solidFill>
                <a:latin typeface="KG Second Chances Solid" panose="02000000000000000000" pitchFamily="2" charset="0"/>
              </a:rPr>
              <a:t>En anglais, nous retrouvons M. Jean-Raphaël.</a:t>
            </a:r>
          </a:p>
          <a:p>
            <a:endParaRPr lang="fr-CA" sz="1400" dirty="0" smtClean="0">
              <a:solidFill>
                <a:schemeClr val="bg1"/>
              </a:solidFill>
              <a:latin typeface="KG Second Chances Solid" panose="02000000000000000000" pitchFamily="2" charset="0"/>
            </a:endParaRPr>
          </a:p>
          <a:p>
            <a:endParaRPr lang="fr-CA" sz="1400" dirty="0" smtClean="0">
              <a:solidFill>
                <a:schemeClr val="bg1"/>
              </a:solidFill>
              <a:latin typeface="KG Second Chances Solid" panose="02000000000000000000" pitchFamily="2" charset="0"/>
            </a:endParaRPr>
          </a:p>
          <a:p>
            <a:endParaRPr lang="fr-CA" sz="1400" dirty="0">
              <a:solidFill>
                <a:schemeClr val="bg1"/>
              </a:solidFill>
              <a:latin typeface="KG Second Chances Solid" panose="02000000000000000000" pitchFamily="2" charset="0"/>
            </a:endParaRPr>
          </a:p>
        </p:txBody>
      </p:sp>
      <p:sp>
        <p:nvSpPr>
          <p:cNvPr id="4" name="Rectangle 3">
            <a:hlinkClick r:id="rId3"/>
          </p:cNvPr>
          <p:cNvSpPr/>
          <p:nvPr/>
        </p:nvSpPr>
        <p:spPr>
          <a:xfrm>
            <a:off x="9349273" y="6214188"/>
            <a:ext cx="2842727" cy="6438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n>
                <a:solidFill>
                  <a:schemeClr val="bg1"/>
                </a:solidFill>
              </a:ln>
              <a:noFill/>
            </a:endParaRPr>
          </a:p>
        </p:txBody>
      </p:sp>
    </p:spTree>
    <p:extLst>
      <p:ext uri="{BB962C8B-B14F-4D97-AF65-F5344CB8AC3E}">
        <p14:creationId xmlns:p14="http://schemas.microsoft.com/office/powerpoint/2010/main" val="5634403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ZoneTexte 2"/>
          <p:cNvSpPr txBox="1"/>
          <p:nvPr/>
        </p:nvSpPr>
        <p:spPr>
          <a:xfrm>
            <a:off x="177282" y="233264"/>
            <a:ext cx="8817429" cy="923330"/>
          </a:xfrm>
          <a:prstGeom prst="rect">
            <a:avLst/>
          </a:prstGeom>
          <a:noFill/>
        </p:spPr>
        <p:txBody>
          <a:bodyPr wrap="square" rtlCol="0">
            <a:spAutoFit/>
          </a:bodyPr>
          <a:lstStyle/>
          <a:p>
            <a:r>
              <a:rPr lang="fr-CA" sz="5400" dirty="0">
                <a:latin typeface="KG Second Chances Solid" panose="02000000000000000000" pitchFamily="2" charset="0"/>
              </a:rPr>
              <a:t>Sorties scolaires</a:t>
            </a:r>
          </a:p>
        </p:txBody>
      </p:sp>
      <p:sp>
        <p:nvSpPr>
          <p:cNvPr id="4" name="ZoneTexte 3"/>
          <p:cNvSpPr txBox="1"/>
          <p:nvPr/>
        </p:nvSpPr>
        <p:spPr>
          <a:xfrm>
            <a:off x="662473" y="1772816"/>
            <a:ext cx="7847045" cy="3170099"/>
          </a:xfrm>
          <a:prstGeom prst="rect">
            <a:avLst/>
          </a:prstGeom>
          <a:noFill/>
        </p:spPr>
        <p:txBody>
          <a:bodyPr wrap="square" rtlCol="0">
            <a:spAutoFit/>
          </a:bodyPr>
          <a:lstStyle/>
          <a:p>
            <a:r>
              <a:rPr lang="fr-CA" sz="2000" dirty="0" smtClean="0">
                <a:solidFill>
                  <a:schemeClr val="bg1"/>
                </a:solidFill>
                <a:latin typeface="KG Second Chances Solid" panose="02000000000000000000" pitchFamily="2" charset="0"/>
              </a:rPr>
              <a:t>Cette année, nous voulons vivre de belles rencontres et faire des sorties. Voici des idées que vous pourrez approuver ou non:</a:t>
            </a:r>
          </a:p>
          <a:p>
            <a:endParaRPr lang="fr-CA" sz="2000" dirty="0" smtClean="0">
              <a:solidFill>
                <a:schemeClr val="bg1"/>
              </a:solidFill>
              <a:latin typeface="KG Second Chances Solid" panose="02000000000000000000" pitchFamily="2" charset="0"/>
            </a:endParaRPr>
          </a:p>
          <a:p>
            <a:pPr>
              <a:buFont typeface="Arial" pitchFamily="34" charset="0"/>
              <a:buChar char="•"/>
            </a:pPr>
            <a:r>
              <a:rPr lang="fr-CA" sz="2000" dirty="0" smtClean="0">
                <a:solidFill>
                  <a:schemeClr val="bg1"/>
                </a:solidFill>
                <a:latin typeface="KG Second Chances Solid" panose="02000000000000000000" pitchFamily="2" charset="0"/>
              </a:rPr>
              <a:t> Mme Crayon;</a:t>
            </a:r>
          </a:p>
          <a:p>
            <a:pPr>
              <a:buFont typeface="Arial" pitchFamily="34" charset="0"/>
              <a:buChar char="•"/>
            </a:pPr>
            <a:r>
              <a:rPr lang="fr-CA" sz="2000" dirty="0" smtClean="0">
                <a:solidFill>
                  <a:schemeClr val="bg1"/>
                </a:solidFill>
                <a:latin typeface="KG Second Chances Solid" panose="02000000000000000000" pitchFamily="2" charset="0"/>
              </a:rPr>
              <a:t> École de cirque de Québec;</a:t>
            </a:r>
          </a:p>
          <a:p>
            <a:pPr>
              <a:buFont typeface="Arial" pitchFamily="34" charset="0"/>
              <a:buChar char="•"/>
            </a:pPr>
            <a:r>
              <a:rPr lang="fr-CA" sz="2000" dirty="0" smtClean="0">
                <a:solidFill>
                  <a:schemeClr val="bg1"/>
                </a:solidFill>
                <a:latin typeface="KG Second Chances Solid" panose="02000000000000000000" pitchFamily="2" charset="0"/>
              </a:rPr>
              <a:t> Visite de Zoom Nature sur les animaux du St-Laurent;</a:t>
            </a:r>
          </a:p>
          <a:p>
            <a:pPr>
              <a:buFont typeface="Arial" pitchFamily="34" charset="0"/>
              <a:buChar char="•"/>
            </a:pPr>
            <a:r>
              <a:rPr lang="fr-CA" sz="2000" dirty="0" smtClean="0">
                <a:solidFill>
                  <a:schemeClr val="bg1"/>
                </a:solidFill>
                <a:latin typeface="KG Second Chances Solid" panose="02000000000000000000" pitchFamily="2" charset="0"/>
              </a:rPr>
              <a:t> Sorte au Bois de </a:t>
            </a:r>
            <a:r>
              <a:rPr lang="fr-CA" sz="2000" dirty="0" err="1" smtClean="0">
                <a:solidFill>
                  <a:schemeClr val="bg1"/>
                </a:solidFill>
                <a:latin typeface="KG Second Chances Solid" panose="02000000000000000000" pitchFamily="2" charset="0"/>
              </a:rPr>
              <a:t>Coulonge</a:t>
            </a:r>
            <a:r>
              <a:rPr lang="fr-CA" sz="2000" dirty="0" smtClean="0">
                <a:solidFill>
                  <a:schemeClr val="bg1"/>
                </a:solidFill>
                <a:latin typeface="KG Second Chances Solid" panose="02000000000000000000" pitchFamily="2" charset="0"/>
              </a:rPr>
              <a:t> avec M. David;</a:t>
            </a:r>
          </a:p>
          <a:p>
            <a:pPr>
              <a:buFont typeface="Arial" pitchFamily="34" charset="0"/>
              <a:buChar char="•"/>
            </a:pPr>
            <a:r>
              <a:rPr lang="fr-CA" sz="2000" dirty="0" smtClean="0">
                <a:solidFill>
                  <a:schemeClr val="bg1"/>
                </a:solidFill>
                <a:latin typeface="KG Second Chances Solid" panose="02000000000000000000" pitchFamily="2" charset="0"/>
              </a:rPr>
              <a:t> Visite d’un préventionniste des incendies;</a:t>
            </a:r>
          </a:p>
          <a:p>
            <a:pPr>
              <a:buFont typeface="Arial" pitchFamily="34" charset="0"/>
              <a:buChar char="•"/>
            </a:pPr>
            <a:r>
              <a:rPr lang="fr-CA" sz="2000" dirty="0" smtClean="0">
                <a:solidFill>
                  <a:schemeClr val="bg1"/>
                </a:solidFill>
                <a:latin typeface="KG Second Chances Solid" panose="02000000000000000000" pitchFamily="2" charset="0"/>
              </a:rPr>
              <a:t> Visite d’un ou d’une auteur (e).</a:t>
            </a:r>
            <a:endParaRPr lang="fr-CA" sz="2000" dirty="0">
              <a:solidFill>
                <a:schemeClr val="bg1"/>
              </a:solidFill>
              <a:latin typeface="KG Second Chances Solid" panose="02000000000000000000" pitchFamily="2" charset="0"/>
            </a:endParaRPr>
          </a:p>
        </p:txBody>
      </p:sp>
      <p:sp>
        <p:nvSpPr>
          <p:cNvPr id="5" name="Rectangle 4">
            <a:hlinkClick r:id="rId3"/>
          </p:cNvPr>
          <p:cNvSpPr/>
          <p:nvPr/>
        </p:nvSpPr>
        <p:spPr>
          <a:xfrm>
            <a:off x="9349273" y="6214188"/>
            <a:ext cx="2842727" cy="6438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n>
                <a:solidFill>
                  <a:schemeClr val="bg1"/>
                </a:solidFill>
              </a:ln>
              <a:noFill/>
            </a:endParaRPr>
          </a:p>
        </p:txBody>
      </p:sp>
    </p:spTree>
    <p:extLst>
      <p:ext uri="{BB962C8B-B14F-4D97-AF65-F5344CB8AC3E}">
        <p14:creationId xmlns:p14="http://schemas.microsoft.com/office/powerpoint/2010/main" val="3364992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ZoneTexte 1"/>
          <p:cNvSpPr txBox="1"/>
          <p:nvPr/>
        </p:nvSpPr>
        <p:spPr>
          <a:xfrm>
            <a:off x="177282" y="233264"/>
            <a:ext cx="10086391" cy="923330"/>
          </a:xfrm>
          <a:prstGeom prst="rect">
            <a:avLst/>
          </a:prstGeom>
          <a:noFill/>
        </p:spPr>
        <p:txBody>
          <a:bodyPr wrap="square" rtlCol="0">
            <a:spAutoFit/>
          </a:bodyPr>
          <a:lstStyle/>
          <a:p>
            <a:r>
              <a:rPr lang="fr-CA" sz="5400" dirty="0">
                <a:latin typeface="KG Second Chances Solid" panose="02000000000000000000" pitchFamily="2" charset="0"/>
              </a:rPr>
              <a:t>Site Internet de la classe</a:t>
            </a:r>
          </a:p>
        </p:txBody>
      </p:sp>
      <p:sp>
        <p:nvSpPr>
          <p:cNvPr id="3" name="ZoneTexte 2"/>
          <p:cNvSpPr txBox="1"/>
          <p:nvPr/>
        </p:nvSpPr>
        <p:spPr>
          <a:xfrm>
            <a:off x="662473" y="1772816"/>
            <a:ext cx="9800876" cy="1015663"/>
          </a:xfrm>
          <a:prstGeom prst="rect">
            <a:avLst/>
          </a:prstGeom>
          <a:noFill/>
        </p:spPr>
        <p:txBody>
          <a:bodyPr wrap="square" rtlCol="0">
            <a:spAutoFit/>
          </a:bodyPr>
          <a:lstStyle/>
          <a:p>
            <a:endParaRPr lang="fr-CA" sz="2000" dirty="0">
              <a:solidFill>
                <a:schemeClr val="bg1"/>
              </a:solidFill>
              <a:latin typeface="KG Second Chances Solid" panose="02000000000000000000" pitchFamily="2" charset="0"/>
            </a:endParaRPr>
          </a:p>
          <a:p>
            <a:pPr marL="342900" indent="-342900">
              <a:buFontTx/>
              <a:buChar char="-"/>
            </a:pPr>
            <a:r>
              <a:rPr lang="fr-CA" sz="2000" dirty="0" smtClean="0">
                <a:solidFill>
                  <a:schemeClr val="bg1"/>
                </a:solidFill>
                <a:latin typeface="KG Second Chances Solid" panose="02000000000000000000" pitchFamily="2" charset="0"/>
              </a:rPr>
              <a:t>Nous aurons une page Web. Voici le lien pour y accéder: </a:t>
            </a:r>
            <a:r>
              <a:rPr lang="fr-CA" sz="2000" dirty="0" smtClean="0">
                <a:hlinkClick r:id="rId3"/>
              </a:rPr>
              <a:t>http://recit.csdecou.qc.ca/classeweb/melissarivest/wp-login.php</a:t>
            </a:r>
            <a:endParaRPr lang="fr-CA" sz="2000" dirty="0">
              <a:solidFill>
                <a:schemeClr val="bg1"/>
              </a:solidFill>
              <a:latin typeface="KG Second Chances Solid" panose="02000000000000000000" pitchFamily="2" charset="0"/>
            </a:endParaRPr>
          </a:p>
        </p:txBody>
      </p:sp>
      <p:sp>
        <p:nvSpPr>
          <p:cNvPr id="4" name="Rectangle 3">
            <a:hlinkClick r:id="rId4"/>
          </p:cNvPr>
          <p:cNvSpPr/>
          <p:nvPr/>
        </p:nvSpPr>
        <p:spPr>
          <a:xfrm>
            <a:off x="9349273" y="6214188"/>
            <a:ext cx="2842727" cy="6438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n>
                <a:solidFill>
                  <a:schemeClr val="bg1"/>
                </a:solidFill>
              </a:ln>
              <a:noFill/>
            </a:endParaRPr>
          </a:p>
        </p:txBody>
      </p:sp>
    </p:spTree>
    <p:extLst>
      <p:ext uri="{BB962C8B-B14F-4D97-AF65-F5344CB8AC3E}">
        <p14:creationId xmlns:p14="http://schemas.microsoft.com/office/powerpoint/2010/main" val="1350582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ZoneTexte 1"/>
          <p:cNvSpPr txBox="1"/>
          <p:nvPr/>
        </p:nvSpPr>
        <p:spPr>
          <a:xfrm>
            <a:off x="177282" y="233264"/>
            <a:ext cx="8817429" cy="923330"/>
          </a:xfrm>
          <a:prstGeom prst="rect">
            <a:avLst/>
          </a:prstGeom>
          <a:noFill/>
        </p:spPr>
        <p:txBody>
          <a:bodyPr wrap="square" rtlCol="0">
            <a:spAutoFit/>
          </a:bodyPr>
          <a:lstStyle/>
          <a:p>
            <a:r>
              <a:rPr lang="fr-CA" sz="5400" dirty="0">
                <a:latin typeface="KG Second Chances Solid" panose="02000000000000000000" pitchFamily="2" charset="0"/>
              </a:rPr>
              <a:t>Me contacter</a:t>
            </a:r>
          </a:p>
        </p:txBody>
      </p:sp>
      <p:sp>
        <p:nvSpPr>
          <p:cNvPr id="3" name="ZoneTexte 2"/>
          <p:cNvSpPr txBox="1"/>
          <p:nvPr/>
        </p:nvSpPr>
        <p:spPr>
          <a:xfrm>
            <a:off x="634482" y="1772816"/>
            <a:ext cx="10926147" cy="2337178"/>
          </a:xfrm>
          <a:prstGeom prst="rect">
            <a:avLst/>
          </a:prstGeom>
          <a:noFill/>
        </p:spPr>
        <p:txBody>
          <a:bodyPr wrap="square" rtlCol="0">
            <a:spAutoFit/>
          </a:bodyPr>
          <a:lstStyle/>
          <a:p>
            <a:pPr marL="342900" indent="-342900">
              <a:lnSpc>
                <a:spcPct val="150000"/>
              </a:lnSpc>
              <a:buFontTx/>
              <a:buChar char="-"/>
            </a:pPr>
            <a:r>
              <a:rPr lang="fr-CA" sz="2000" dirty="0">
                <a:solidFill>
                  <a:schemeClr val="bg1"/>
                </a:solidFill>
                <a:latin typeface="KG Second Chances Solid" panose="02000000000000000000" pitchFamily="2" charset="0"/>
              </a:rPr>
              <a:t>Par courriel : </a:t>
            </a:r>
            <a:r>
              <a:rPr lang="fr-CA" sz="2000" dirty="0" smtClean="0">
                <a:solidFill>
                  <a:schemeClr val="bg1"/>
                </a:solidFill>
                <a:latin typeface="KG Second Chances Solid" panose="02000000000000000000" pitchFamily="2" charset="0"/>
              </a:rPr>
              <a:t>melissa.rivest@csdecou.qc.ca</a:t>
            </a:r>
            <a:endParaRPr lang="fr-CA" sz="2000" dirty="0">
              <a:solidFill>
                <a:schemeClr val="bg1"/>
              </a:solidFill>
              <a:latin typeface="KG Second Chances Solid" panose="02000000000000000000" pitchFamily="2" charset="0"/>
            </a:endParaRPr>
          </a:p>
          <a:p>
            <a:pPr marL="342900" indent="-342900">
              <a:lnSpc>
                <a:spcPct val="150000"/>
              </a:lnSpc>
              <a:buFontTx/>
              <a:buChar char="-"/>
            </a:pPr>
            <a:r>
              <a:rPr lang="fr-CA" sz="2000" dirty="0">
                <a:solidFill>
                  <a:schemeClr val="bg1"/>
                </a:solidFill>
                <a:latin typeface="KG Second Chances Solid" panose="02000000000000000000" pitchFamily="2" charset="0"/>
              </a:rPr>
              <a:t>Par téléphone </a:t>
            </a:r>
            <a:r>
              <a:rPr lang="fr-CA" sz="2000" dirty="0" smtClean="0">
                <a:solidFill>
                  <a:schemeClr val="bg1"/>
                </a:solidFill>
                <a:latin typeface="KG Second Chances Solid" panose="02000000000000000000" pitchFamily="2" charset="0"/>
              </a:rPr>
              <a:t>: </a:t>
            </a:r>
            <a:r>
              <a:rPr lang="fr-CA" sz="1600" dirty="0" smtClean="0">
                <a:solidFill>
                  <a:schemeClr val="bg1"/>
                </a:solidFill>
                <a:latin typeface="KG Second Chances Solid" panose="02000000000000000000" pitchFamily="2" charset="0"/>
              </a:rPr>
              <a:t>vous devez laisser un message à notre secrétaire : 418-652-2155</a:t>
            </a:r>
            <a:endParaRPr lang="fr-CA" sz="1600" dirty="0">
              <a:solidFill>
                <a:schemeClr val="bg1"/>
              </a:solidFill>
              <a:latin typeface="KG Second Chances Solid" panose="02000000000000000000" pitchFamily="2" charset="0"/>
            </a:endParaRPr>
          </a:p>
          <a:p>
            <a:pPr marL="342900" indent="-342900">
              <a:lnSpc>
                <a:spcPct val="150000"/>
              </a:lnSpc>
              <a:buFontTx/>
              <a:buChar char="-"/>
            </a:pPr>
            <a:r>
              <a:rPr lang="fr-CA" sz="2000" dirty="0">
                <a:solidFill>
                  <a:schemeClr val="bg1"/>
                </a:solidFill>
                <a:latin typeface="KG Second Chances Solid" panose="02000000000000000000" pitchFamily="2" charset="0"/>
              </a:rPr>
              <a:t>Par </a:t>
            </a:r>
            <a:r>
              <a:rPr lang="fr-CA" sz="2000" dirty="0" smtClean="0">
                <a:solidFill>
                  <a:schemeClr val="bg1"/>
                </a:solidFill>
                <a:latin typeface="KG Second Chances Solid" panose="02000000000000000000" pitchFamily="2" charset="0"/>
              </a:rPr>
              <a:t>le plan de travail de votre enfant (derrière)</a:t>
            </a:r>
            <a:endParaRPr lang="fr-CA" sz="2000" dirty="0">
              <a:solidFill>
                <a:schemeClr val="bg1"/>
              </a:solidFill>
              <a:latin typeface="KG Second Chances Solid" panose="02000000000000000000" pitchFamily="2" charset="0"/>
            </a:endParaRPr>
          </a:p>
          <a:p>
            <a:pPr marL="342900" indent="-342900">
              <a:lnSpc>
                <a:spcPct val="150000"/>
              </a:lnSpc>
              <a:buFontTx/>
              <a:buChar char="-"/>
            </a:pPr>
            <a:r>
              <a:rPr lang="fr-CA" sz="2000" dirty="0" smtClean="0">
                <a:solidFill>
                  <a:schemeClr val="bg1"/>
                </a:solidFill>
                <a:latin typeface="KG Second Chances Solid" panose="02000000000000000000" pitchFamily="2" charset="0"/>
              </a:rPr>
              <a:t>Écrire un message et le glisser dans la pochette « MESSAGES » dans le cartable.</a:t>
            </a:r>
            <a:endParaRPr lang="fr-CA" sz="2000" dirty="0">
              <a:solidFill>
                <a:schemeClr val="bg1"/>
              </a:solidFill>
              <a:latin typeface="KG Second Chances Solid" panose="02000000000000000000" pitchFamily="2" charset="0"/>
            </a:endParaRPr>
          </a:p>
        </p:txBody>
      </p:sp>
      <p:sp>
        <p:nvSpPr>
          <p:cNvPr id="4" name="Rectangle 3">
            <a:hlinkClick r:id="rId3"/>
          </p:cNvPr>
          <p:cNvSpPr/>
          <p:nvPr/>
        </p:nvSpPr>
        <p:spPr>
          <a:xfrm>
            <a:off x="9349273" y="6214188"/>
            <a:ext cx="2842727" cy="6438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n>
                <a:solidFill>
                  <a:schemeClr val="bg1"/>
                </a:solidFill>
              </a:ln>
              <a:noFill/>
            </a:endParaRPr>
          </a:p>
        </p:txBody>
      </p:sp>
    </p:spTree>
    <p:extLst>
      <p:ext uri="{BB962C8B-B14F-4D97-AF65-F5344CB8AC3E}">
        <p14:creationId xmlns:p14="http://schemas.microsoft.com/office/powerpoint/2010/main" val="18966076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ZoneTexte 2"/>
          <p:cNvSpPr txBox="1"/>
          <p:nvPr/>
        </p:nvSpPr>
        <p:spPr>
          <a:xfrm>
            <a:off x="177282" y="233264"/>
            <a:ext cx="8817429" cy="923330"/>
          </a:xfrm>
          <a:prstGeom prst="rect">
            <a:avLst/>
          </a:prstGeom>
          <a:noFill/>
        </p:spPr>
        <p:txBody>
          <a:bodyPr wrap="square" rtlCol="0">
            <a:spAutoFit/>
          </a:bodyPr>
          <a:lstStyle/>
          <a:p>
            <a:r>
              <a:rPr lang="fr-CA" sz="5400" dirty="0">
                <a:latin typeface="KG Second Chances Solid" panose="02000000000000000000" pitchFamily="2" charset="0"/>
              </a:rPr>
              <a:t>Des questions?</a:t>
            </a:r>
          </a:p>
        </p:txBody>
      </p:sp>
      <p:sp>
        <p:nvSpPr>
          <p:cNvPr id="4" name="ZoneTexte 3"/>
          <p:cNvSpPr txBox="1"/>
          <p:nvPr/>
        </p:nvSpPr>
        <p:spPr>
          <a:xfrm>
            <a:off x="662473" y="1772816"/>
            <a:ext cx="10851503" cy="1200329"/>
          </a:xfrm>
          <a:prstGeom prst="rect">
            <a:avLst/>
          </a:prstGeom>
          <a:noFill/>
        </p:spPr>
        <p:txBody>
          <a:bodyPr wrap="square" rtlCol="0">
            <a:spAutoFit/>
          </a:bodyPr>
          <a:lstStyle/>
          <a:p>
            <a:pPr algn="ctr"/>
            <a:r>
              <a:rPr lang="fr-CA" sz="3600" dirty="0">
                <a:solidFill>
                  <a:schemeClr val="bg1"/>
                </a:solidFill>
                <a:latin typeface="KG Second Chances Solid" panose="02000000000000000000" pitchFamily="2" charset="0"/>
              </a:rPr>
              <a:t>Merci pour votre présence!</a:t>
            </a:r>
          </a:p>
          <a:p>
            <a:pPr algn="ctr"/>
            <a:r>
              <a:rPr lang="fr-CA" sz="3600" dirty="0">
                <a:solidFill>
                  <a:schemeClr val="bg1"/>
                </a:solidFill>
                <a:latin typeface="KG Second Chances Solid" panose="02000000000000000000" pitchFamily="2" charset="0"/>
              </a:rPr>
              <a:t>Avez-vous des questions?</a:t>
            </a:r>
          </a:p>
        </p:txBody>
      </p:sp>
      <p:pic>
        <p:nvPicPr>
          <p:cNvPr id="1026" name="Picture 2" descr="https://openclipart.org/image/800px/svg_to_png/196174/Question-Gir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3496" y="3237495"/>
            <a:ext cx="2999438" cy="339818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hlinkClick r:id="rId4"/>
          </p:cNvPr>
          <p:cNvSpPr/>
          <p:nvPr/>
        </p:nvSpPr>
        <p:spPr>
          <a:xfrm>
            <a:off x="9349273" y="6214188"/>
            <a:ext cx="2842727" cy="6438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n>
                <a:solidFill>
                  <a:schemeClr val="bg1"/>
                </a:solidFill>
              </a:ln>
              <a:noFill/>
            </a:endParaRPr>
          </a:p>
        </p:txBody>
      </p:sp>
    </p:spTree>
    <p:extLst>
      <p:ext uri="{BB962C8B-B14F-4D97-AF65-F5344CB8AC3E}">
        <p14:creationId xmlns:p14="http://schemas.microsoft.com/office/powerpoint/2010/main" val="25314982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000" r="-1000"/>
          </a:stretch>
        </a:blipFill>
        <a:effectLst/>
      </p:bgPr>
    </p:bg>
    <p:spTree>
      <p:nvGrpSpPr>
        <p:cNvPr id="1" name=""/>
        <p:cNvGrpSpPr/>
        <p:nvPr/>
      </p:nvGrpSpPr>
      <p:grpSpPr>
        <a:xfrm>
          <a:off x="0" y="0"/>
          <a:ext cx="0" cy="0"/>
          <a:chOff x="0" y="0"/>
          <a:chExt cx="0" cy="0"/>
        </a:xfrm>
      </p:grpSpPr>
      <p:sp>
        <p:nvSpPr>
          <p:cNvPr id="2" name="Rectangle 1">
            <a:hlinkClick r:id="rId3"/>
          </p:cNvPr>
          <p:cNvSpPr/>
          <p:nvPr/>
        </p:nvSpPr>
        <p:spPr>
          <a:xfrm>
            <a:off x="7921690" y="2164704"/>
            <a:ext cx="1063690" cy="10543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n>
                <a:solidFill>
                  <a:schemeClr val="bg1"/>
                </a:solidFill>
              </a:ln>
              <a:noFill/>
            </a:endParaRPr>
          </a:p>
        </p:txBody>
      </p:sp>
      <p:sp>
        <p:nvSpPr>
          <p:cNvPr id="6" name="Rectangle 5">
            <a:hlinkClick r:id="rId4"/>
          </p:cNvPr>
          <p:cNvSpPr/>
          <p:nvPr/>
        </p:nvSpPr>
        <p:spPr>
          <a:xfrm>
            <a:off x="8985380" y="2164703"/>
            <a:ext cx="1063690" cy="10543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n>
                <a:solidFill>
                  <a:schemeClr val="bg1"/>
                </a:solidFill>
              </a:ln>
              <a:noFill/>
            </a:endParaRPr>
          </a:p>
        </p:txBody>
      </p:sp>
      <p:sp>
        <p:nvSpPr>
          <p:cNvPr id="8" name="Rectangle 7">
            <a:hlinkClick r:id="rId5"/>
          </p:cNvPr>
          <p:cNvSpPr/>
          <p:nvPr/>
        </p:nvSpPr>
        <p:spPr>
          <a:xfrm>
            <a:off x="10049070" y="2164702"/>
            <a:ext cx="1063690" cy="10543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n>
                <a:solidFill>
                  <a:schemeClr val="bg1"/>
                </a:solidFill>
              </a:ln>
              <a:noFill/>
            </a:endParaRPr>
          </a:p>
        </p:txBody>
      </p:sp>
      <p:sp>
        <p:nvSpPr>
          <p:cNvPr id="9" name="Rectangle 8">
            <a:hlinkClick r:id="rId6"/>
          </p:cNvPr>
          <p:cNvSpPr/>
          <p:nvPr/>
        </p:nvSpPr>
        <p:spPr>
          <a:xfrm>
            <a:off x="11128310" y="2164701"/>
            <a:ext cx="1063690" cy="10543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n>
                <a:solidFill>
                  <a:schemeClr val="bg1"/>
                </a:solidFill>
              </a:ln>
              <a:noFill/>
            </a:endParaRPr>
          </a:p>
        </p:txBody>
      </p:sp>
      <p:sp>
        <p:nvSpPr>
          <p:cNvPr id="10" name="Rectangle 9">
            <a:hlinkClick r:id="rId7"/>
          </p:cNvPr>
          <p:cNvSpPr/>
          <p:nvPr/>
        </p:nvSpPr>
        <p:spPr>
          <a:xfrm>
            <a:off x="9349273" y="6214188"/>
            <a:ext cx="2842727" cy="6438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n>
                <a:solidFill>
                  <a:schemeClr val="bg1"/>
                </a:solidFill>
              </a:ln>
              <a:noFill/>
            </a:endParaRPr>
          </a:p>
        </p:txBody>
      </p:sp>
    </p:spTree>
    <p:extLst>
      <p:ext uri="{BB962C8B-B14F-4D97-AF65-F5344CB8AC3E}">
        <p14:creationId xmlns:p14="http://schemas.microsoft.com/office/powerpoint/2010/main" val="19926390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ZoneTexte 3"/>
          <p:cNvSpPr txBox="1"/>
          <p:nvPr/>
        </p:nvSpPr>
        <p:spPr>
          <a:xfrm>
            <a:off x="177282" y="233264"/>
            <a:ext cx="8817429" cy="923330"/>
          </a:xfrm>
          <a:prstGeom prst="rect">
            <a:avLst/>
          </a:prstGeom>
          <a:noFill/>
        </p:spPr>
        <p:txBody>
          <a:bodyPr wrap="square" rtlCol="0">
            <a:spAutoFit/>
          </a:bodyPr>
          <a:lstStyle/>
          <a:p>
            <a:r>
              <a:rPr lang="fr-CA" sz="5400" dirty="0">
                <a:latin typeface="KG Second Chances Solid" panose="02000000000000000000" pitchFamily="2" charset="0"/>
              </a:rPr>
              <a:t>Je me présente…</a:t>
            </a:r>
          </a:p>
        </p:txBody>
      </p:sp>
      <p:sp>
        <p:nvSpPr>
          <p:cNvPr id="6" name="ZoneTexte 5"/>
          <p:cNvSpPr txBox="1"/>
          <p:nvPr/>
        </p:nvSpPr>
        <p:spPr>
          <a:xfrm>
            <a:off x="678026" y="3853940"/>
            <a:ext cx="1731034" cy="461665"/>
          </a:xfrm>
          <a:prstGeom prst="rect">
            <a:avLst/>
          </a:prstGeom>
          <a:noFill/>
        </p:spPr>
        <p:txBody>
          <a:bodyPr wrap="square" rtlCol="0">
            <a:spAutoFit/>
          </a:bodyPr>
          <a:lstStyle/>
          <a:p>
            <a:pPr algn="ctr"/>
            <a:r>
              <a:rPr lang="fr-CA" sz="1200" dirty="0">
                <a:solidFill>
                  <a:schemeClr val="bg1"/>
                </a:solidFill>
              </a:rPr>
              <a:t>Remplacer cette photo</a:t>
            </a:r>
          </a:p>
          <a:p>
            <a:pPr algn="ctr"/>
            <a:r>
              <a:rPr lang="fr-CA" sz="1200" dirty="0">
                <a:solidFill>
                  <a:schemeClr val="bg1"/>
                </a:solidFill>
              </a:rPr>
              <a:t>par la vôtre! </a:t>
            </a:r>
            <a:r>
              <a:rPr lang="fr-CA" sz="1200" dirty="0">
                <a:solidFill>
                  <a:schemeClr val="bg1"/>
                </a:solidFill>
                <a:sym typeface="Wingdings" panose="05000000000000000000" pitchFamily="2" charset="2"/>
              </a:rPr>
              <a:t></a:t>
            </a:r>
            <a:endParaRPr lang="fr-CA" sz="1200" dirty="0">
              <a:solidFill>
                <a:schemeClr val="bg1"/>
              </a:solidFill>
            </a:endParaRPr>
          </a:p>
        </p:txBody>
      </p:sp>
      <p:sp>
        <p:nvSpPr>
          <p:cNvPr id="7" name="ZoneTexte 6"/>
          <p:cNvSpPr txBox="1"/>
          <p:nvPr/>
        </p:nvSpPr>
        <p:spPr>
          <a:xfrm>
            <a:off x="2976464" y="1875453"/>
            <a:ext cx="7847045" cy="3170099"/>
          </a:xfrm>
          <a:prstGeom prst="rect">
            <a:avLst/>
          </a:prstGeom>
          <a:noFill/>
        </p:spPr>
        <p:txBody>
          <a:bodyPr wrap="square" rtlCol="0" anchor="t">
            <a:spAutoFit/>
          </a:bodyPr>
          <a:lstStyle/>
          <a:p>
            <a:endParaRPr lang="fr-CA" sz="2000" dirty="0">
              <a:latin typeface="KG Second Chances Solid" panose="02000000000000000000" pitchFamily="2" charset="0"/>
            </a:endParaRPr>
          </a:p>
          <a:p>
            <a:pPr marL="342900" indent="-342900">
              <a:buFontTx/>
              <a:buChar char="-"/>
            </a:pPr>
            <a:r>
              <a:rPr lang="fr-CA" sz="2000" dirty="0">
                <a:solidFill>
                  <a:schemeClr val="bg1"/>
                </a:solidFill>
                <a:latin typeface="KG Second Chances Solid" panose="02000000000000000000" pitchFamily="2" charset="0"/>
              </a:rPr>
              <a:t>Enseignante depuis </a:t>
            </a:r>
            <a:r>
              <a:rPr lang="fr-CA" sz="2000" dirty="0" smtClean="0">
                <a:solidFill>
                  <a:schemeClr val="bg1"/>
                </a:solidFill>
                <a:latin typeface="KG Second Chances Solid" panose="02000000000000000000" pitchFamily="2" charset="0"/>
              </a:rPr>
              <a:t>2006</a:t>
            </a:r>
            <a:endParaRPr lang="fr-CA" sz="2000" dirty="0">
              <a:latin typeface="KG Second Chances Solid" panose="02000000000000000000" pitchFamily="2" charset="0"/>
            </a:endParaRPr>
          </a:p>
          <a:p>
            <a:pPr marL="342900" indent="-342900">
              <a:buFontTx/>
              <a:buChar char="-"/>
            </a:pPr>
            <a:r>
              <a:rPr lang="fr-CA" sz="2000" dirty="0" smtClean="0">
                <a:solidFill>
                  <a:schemeClr val="bg1"/>
                </a:solidFill>
                <a:latin typeface="KG Second Chances Solid" panose="02000000000000000000" pitchFamily="2" charset="0"/>
              </a:rPr>
              <a:t>Avant cela, TES avec des élèves en trouble du comportement et en trouble du langage.</a:t>
            </a:r>
            <a:endParaRPr lang="fr-CA" sz="2000" dirty="0">
              <a:latin typeface="KG Second Chances Solid" panose="02000000000000000000" pitchFamily="2" charset="0"/>
            </a:endParaRPr>
          </a:p>
          <a:p>
            <a:pPr marL="342900" indent="-342900">
              <a:buFontTx/>
              <a:buChar char="-"/>
            </a:pPr>
            <a:r>
              <a:rPr lang="fr-CA" sz="2000" dirty="0" smtClean="0">
                <a:solidFill>
                  <a:schemeClr val="bg1"/>
                </a:solidFill>
                <a:latin typeface="KG Second Chances Solid" panose="02000000000000000000" pitchFamily="2" charset="0"/>
              </a:rPr>
              <a:t>Je suis une passionnée des animaux et surtout des chiens.</a:t>
            </a:r>
            <a:endParaRPr lang="fr-CA" sz="2000" dirty="0">
              <a:latin typeface="KG Second Chances Solid" panose="02000000000000000000" pitchFamily="2" charset="0"/>
            </a:endParaRPr>
          </a:p>
          <a:p>
            <a:pPr marL="342900" indent="-342900">
              <a:buFontTx/>
              <a:buChar char="-"/>
            </a:pPr>
            <a:r>
              <a:rPr lang="fr-CA" sz="2000" dirty="0" smtClean="0">
                <a:solidFill>
                  <a:schemeClr val="bg1"/>
                </a:solidFill>
                <a:latin typeface="KG Second Chances Solid" panose="02000000000000000000" pitchFamily="2" charset="0"/>
              </a:rPr>
              <a:t>Je n’ai pas d’enfants, mais je prendrai soin du vôtre comme s’il était le mien.</a:t>
            </a:r>
          </a:p>
          <a:p>
            <a:pPr marL="342900" indent="-342900">
              <a:buFontTx/>
              <a:buChar char="-"/>
            </a:pPr>
            <a:r>
              <a:rPr lang="fr-CA" sz="2000" dirty="0" smtClean="0">
                <a:solidFill>
                  <a:schemeClr val="bg1"/>
                </a:solidFill>
                <a:latin typeface="KG Second Chances Solid" panose="02000000000000000000" pitchFamily="2" charset="0"/>
              </a:rPr>
              <a:t>J’adore voyager et je suis une sportive dans l’âme.</a:t>
            </a:r>
            <a:endParaRPr lang="fr-CA" sz="2000" dirty="0">
              <a:latin typeface="KG Second Chances Solid" panose="02000000000000000000" pitchFamily="2" charset="0"/>
            </a:endParaRPr>
          </a:p>
          <a:p>
            <a:pPr marL="342900" indent="-342900">
              <a:buFontTx/>
              <a:buChar char="-"/>
            </a:pPr>
            <a:endParaRPr lang="fr-CA" sz="2000" dirty="0">
              <a:latin typeface="KG Second Chances Solid" panose="02000000000000000000" pitchFamily="2" charset="0"/>
            </a:endParaRPr>
          </a:p>
        </p:txBody>
      </p:sp>
      <p:sp>
        <p:nvSpPr>
          <p:cNvPr id="8" name="Rectangle 7">
            <a:hlinkClick r:id="rId3"/>
          </p:cNvPr>
          <p:cNvSpPr/>
          <p:nvPr/>
        </p:nvSpPr>
        <p:spPr>
          <a:xfrm>
            <a:off x="9349273" y="6214188"/>
            <a:ext cx="2842727" cy="6438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n>
                <a:solidFill>
                  <a:schemeClr val="bg1"/>
                </a:solidFill>
              </a:ln>
              <a:noFill/>
            </a:endParaRPr>
          </a:p>
        </p:txBody>
      </p:sp>
      <p:pic>
        <p:nvPicPr>
          <p:cNvPr id="9" name="Image 8" descr="Catherine_20120225_0756.JPG"/>
          <p:cNvPicPr>
            <a:picLocks noChangeAspect="1"/>
          </p:cNvPicPr>
          <p:nvPr/>
        </p:nvPicPr>
        <p:blipFill>
          <a:blip r:embed="rId4" cstate="print"/>
          <a:stretch>
            <a:fillRect/>
          </a:stretch>
        </p:blipFill>
        <p:spPr>
          <a:xfrm>
            <a:off x="753292" y="2157549"/>
            <a:ext cx="1828800" cy="2438400"/>
          </a:xfrm>
          <a:prstGeom prst="rect">
            <a:avLst/>
          </a:prstGeom>
        </p:spPr>
      </p:pic>
    </p:spTree>
    <p:extLst>
      <p:ext uri="{BB962C8B-B14F-4D97-AF65-F5344CB8AC3E}">
        <p14:creationId xmlns:p14="http://schemas.microsoft.com/office/powerpoint/2010/main" val="20793921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ZoneTexte 3"/>
          <p:cNvSpPr txBox="1"/>
          <p:nvPr/>
        </p:nvSpPr>
        <p:spPr>
          <a:xfrm>
            <a:off x="177282" y="233264"/>
            <a:ext cx="8817429" cy="923330"/>
          </a:xfrm>
          <a:prstGeom prst="rect">
            <a:avLst/>
          </a:prstGeom>
          <a:noFill/>
        </p:spPr>
        <p:txBody>
          <a:bodyPr wrap="square" rtlCol="0">
            <a:spAutoFit/>
          </a:bodyPr>
          <a:lstStyle/>
          <a:p>
            <a:r>
              <a:rPr lang="fr-CA" sz="5400" dirty="0">
                <a:latin typeface="KG Second Chances Solid" panose="02000000000000000000" pitchFamily="2" charset="0"/>
              </a:rPr>
              <a:t>Les horaires</a:t>
            </a:r>
          </a:p>
        </p:txBody>
      </p:sp>
      <p:sp>
        <p:nvSpPr>
          <p:cNvPr id="5" name="ZoneTexte 4"/>
          <p:cNvSpPr txBox="1"/>
          <p:nvPr/>
        </p:nvSpPr>
        <p:spPr>
          <a:xfrm>
            <a:off x="662473" y="1772816"/>
            <a:ext cx="7847045" cy="4585871"/>
          </a:xfrm>
          <a:prstGeom prst="rect">
            <a:avLst/>
          </a:prstGeom>
          <a:noFill/>
        </p:spPr>
        <p:txBody>
          <a:bodyPr wrap="square" rtlCol="0">
            <a:spAutoFit/>
          </a:bodyPr>
          <a:lstStyle/>
          <a:p>
            <a:r>
              <a:rPr lang="fr-CA" sz="2000" dirty="0" smtClean="0">
                <a:solidFill>
                  <a:schemeClr val="bg1"/>
                </a:solidFill>
                <a:latin typeface="KG Second Chances Solid" panose="02000000000000000000" pitchFamily="2" charset="0"/>
              </a:rPr>
              <a:t>Vous avez reçu:</a:t>
            </a:r>
          </a:p>
          <a:p>
            <a:endParaRPr lang="fr-CA" sz="2000" dirty="0">
              <a:solidFill>
                <a:schemeClr val="bg1"/>
              </a:solidFill>
              <a:latin typeface="KG Second Chances Solid" panose="02000000000000000000" pitchFamily="2" charset="0"/>
            </a:endParaRPr>
          </a:p>
          <a:p>
            <a:pPr marL="342900" indent="-342900">
              <a:buFontTx/>
              <a:buChar char="-"/>
            </a:pPr>
            <a:r>
              <a:rPr lang="fr-CA" dirty="0">
                <a:solidFill>
                  <a:schemeClr val="bg1"/>
                </a:solidFill>
                <a:latin typeface="KG Second Chances Solid" panose="02000000000000000000" pitchFamily="2" charset="0"/>
              </a:rPr>
              <a:t>Calendrier scolaire</a:t>
            </a:r>
          </a:p>
          <a:p>
            <a:pPr marL="342900" indent="-342900">
              <a:buFontTx/>
              <a:buChar char="-"/>
            </a:pPr>
            <a:r>
              <a:rPr lang="fr-CA" dirty="0">
                <a:solidFill>
                  <a:schemeClr val="bg1"/>
                </a:solidFill>
                <a:latin typeface="KG Second Chances Solid" panose="02000000000000000000" pitchFamily="2" charset="0"/>
              </a:rPr>
              <a:t>Horaire-cycle</a:t>
            </a:r>
          </a:p>
          <a:p>
            <a:pPr marL="342900" indent="-342900">
              <a:buFontTx/>
              <a:buChar char="-"/>
            </a:pPr>
            <a:r>
              <a:rPr lang="fr-CA" dirty="0">
                <a:solidFill>
                  <a:schemeClr val="bg1"/>
                </a:solidFill>
                <a:latin typeface="KG Second Chances Solid" panose="02000000000000000000" pitchFamily="2" charset="0"/>
              </a:rPr>
              <a:t>Les entrées et les </a:t>
            </a:r>
            <a:r>
              <a:rPr lang="fr-CA" dirty="0" smtClean="0">
                <a:solidFill>
                  <a:schemeClr val="bg1"/>
                </a:solidFill>
                <a:latin typeface="KG Second Chances Solid" panose="02000000000000000000" pitchFamily="2" charset="0"/>
              </a:rPr>
              <a:t>sorties (la ponctualité est une question de respect et la routine est importante)</a:t>
            </a:r>
            <a:endParaRPr lang="fr-CA" dirty="0">
              <a:solidFill>
                <a:schemeClr val="bg1"/>
              </a:solidFill>
              <a:latin typeface="KG Second Chances Solid" panose="02000000000000000000" pitchFamily="2" charset="0"/>
            </a:endParaRPr>
          </a:p>
          <a:p>
            <a:pPr marL="342900" indent="-342900">
              <a:buFontTx/>
              <a:buChar char="-"/>
            </a:pPr>
            <a:r>
              <a:rPr lang="fr-CA" dirty="0" smtClean="0">
                <a:solidFill>
                  <a:schemeClr val="bg1"/>
                </a:solidFill>
                <a:latin typeface="KG Second Chances Solid" panose="02000000000000000000" pitchFamily="2" charset="0"/>
              </a:rPr>
              <a:t>Le document expliquant les compétences et les temps forts pour les évaluations. Il est essentiel de prendre ces dates en note. </a:t>
            </a:r>
          </a:p>
          <a:p>
            <a:pPr marL="342900" indent="-342900"/>
            <a:r>
              <a:rPr lang="fr-CA" dirty="0" smtClean="0">
                <a:solidFill>
                  <a:schemeClr val="bg1"/>
                </a:solidFill>
                <a:latin typeface="KG Second Chances Solid" panose="02000000000000000000" pitchFamily="2" charset="0"/>
              </a:rPr>
              <a:t>* Veuillez prendre en considération qu’il est important de m’informer (le service de garde aussi) des changements à l’horaire de votre enfant. De cette façon, il sera toujours en sécurité. (Aussi, faites-nous confiance: venez porter votre amour dans la cour et quittez. Cela évite que les personnes qui surveillent doivent vérifier l’identité de chacun des adultes dans la cour.)</a:t>
            </a:r>
            <a:endParaRPr lang="fr-CA" dirty="0">
              <a:solidFill>
                <a:schemeClr val="bg1"/>
              </a:solidFill>
              <a:latin typeface="KG Second Chances Solid" panose="02000000000000000000" pitchFamily="2" charset="0"/>
            </a:endParaRPr>
          </a:p>
        </p:txBody>
      </p:sp>
      <p:sp>
        <p:nvSpPr>
          <p:cNvPr id="6" name="Rectangle 5">
            <a:hlinkClick r:id="rId3"/>
          </p:cNvPr>
          <p:cNvSpPr/>
          <p:nvPr/>
        </p:nvSpPr>
        <p:spPr>
          <a:xfrm>
            <a:off x="9349273" y="6214188"/>
            <a:ext cx="2842727" cy="6438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n>
                <a:solidFill>
                  <a:schemeClr val="bg1"/>
                </a:solidFill>
              </a:ln>
              <a:noFill/>
            </a:endParaRPr>
          </a:p>
        </p:txBody>
      </p:sp>
    </p:spTree>
    <p:extLst>
      <p:ext uri="{BB962C8B-B14F-4D97-AF65-F5344CB8AC3E}">
        <p14:creationId xmlns:p14="http://schemas.microsoft.com/office/powerpoint/2010/main" val="23450245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ZoneTexte 1"/>
          <p:cNvSpPr txBox="1"/>
          <p:nvPr/>
        </p:nvSpPr>
        <p:spPr>
          <a:xfrm>
            <a:off x="177282" y="233264"/>
            <a:ext cx="8817429" cy="923330"/>
          </a:xfrm>
          <a:prstGeom prst="rect">
            <a:avLst/>
          </a:prstGeom>
          <a:noFill/>
        </p:spPr>
        <p:txBody>
          <a:bodyPr wrap="square" rtlCol="0">
            <a:spAutoFit/>
          </a:bodyPr>
          <a:lstStyle/>
          <a:p>
            <a:r>
              <a:rPr lang="fr-CA" sz="5400" dirty="0">
                <a:latin typeface="KG Second Chances Solid" panose="02000000000000000000" pitchFamily="2" charset="0"/>
              </a:rPr>
              <a:t>La </a:t>
            </a:r>
            <a:r>
              <a:rPr lang="fr-CA" sz="5400" dirty="0" smtClean="0">
                <a:latin typeface="KG Second Chances Solid" panose="02000000000000000000" pitchFamily="2" charset="0"/>
              </a:rPr>
              <a:t>2</a:t>
            </a:r>
            <a:r>
              <a:rPr lang="fr-CA" sz="5400" baseline="30000" dirty="0" smtClean="0">
                <a:latin typeface="KG Second Chances Solid" panose="02000000000000000000" pitchFamily="2" charset="0"/>
              </a:rPr>
              <a:t>e</a:t>
            </a:r>
            <a:r>
              <a:rPr lang="fr-CA" sz="5400" dirty="0" smtClean="0">
                <a:latin typeface="KG Second Chances Solid" panose="02000000000000000000" pitchFamily="2" charset="0"/>
              </a:rPr>
              <a:t> </a:t>
            </a:r>
            <a:r>
              <a:rPr lang="fr-CA" sz="5400" dirty="0">
                <a:latin typeface="KG Second Chances Solid" panose="02000000000000000000" pitchFamily="2" charset="0"/>
              </a:rPr>
              <a:t>année</a:t>
            </a:r>
          </a:p>
        </p:txBody>
      </p:sp>
      <p:sp>
        <p:nvSpPr>
          <p:cNvPr id="3" name="ZoneTexte 2"/>
          <p:cNvSpPr txBox="1"/>
          <p:nvPr/>
        </p:nvSpPr>
        <p:spPr>
          <a:xfrm>
            <a:off x="177282" y="1567543"/>
            <a:ext cx="11775233" cy="2246769"/>
          </a:xfrm>
          <a:prstGeom prst="rect">
            <a:avLst/>
          </a:prstGeom>
          <a:noFill/>
        </p:spPr>
        <p:txBody>
          <a:bodyPr wrap="square" rtlCol="0">
            <a:spAutoFit/>
          </a:bodyPr>
          <a:lstStyle/>
          <a:p>
            <a:r>
              <a:rPr lang="fr-CA" sz="2000" dirty="0" smtClean="0">
                <a:solidFill>
                  <a:schemeClr val="bg1"/>
                </a:solidFill>
                <a:latin typeface="KG Second Chances Solid" panose="02000000000000000000" pitchFamily="2" charset="0"/>
              </a:rPr>
              <a:t>La 2</a:t>
            </a:r>
            <a:r>
              <a:rPr lang="fr-CA" sz="2000" baseline="30000" dirty="0" smtClean="0">
                <a:solidFill>
                  <a:schemeClr val="bg1"/>
                </a:solidFill>
                <a:latin typeface="KG Second Chances Solid" panose="02000000000000000000" pitchFamily="2" charset="0"/>
              </a:rPr>
              <a:t>e</a:t>
            </a:r>
            <a:r>
              <a:rPr lang="fr-CA" sz="2000" dirty="0" smtClean="0">
                <a:solidFill>
                  <a:schemeClr val="bg1"/>
                </a:solidFill>
                <a:latin typeface="KG Second Chances Solid" panose="02000000000000000000" pitchFamily="2" charset="0"/>
              </a:rPr>
              <a:t> année est la seconde du cycle. Votre enfant reverra plusieurs notions de la 1</a:t>
            </a:r>
            <a:r>
              <a:rPr lang="fr-CA" sz="2000" baseline="30000" dirty="0" smtClean="0">
                <a:solidFill>
                  <a:schemeClr val="bg1"/>
                </a:solidFill>
                <a:latin typeface="KG Second Chances Solid" panose="02000000000000000000" pitchFamily="2" charset="0"/>
              </a:rPr>
              <a:t>re</a:t>
            </a:r>
            <a:r>
              <a:rPr lang="fr-CA" sz="2000" dirty="0" smtClean="0">
                <a:solidFill>
                  <a:schemeClr val="bg1"/>
                </a:solidFill>
                <a:latin typeface="KG Second Chances Solid" panose="02000000000000000000" pitchFamily="2" charset="0"/>
              </a:rPr>
              <a:t> année et les consolidera. Par contre, il apprendra de nouvelles choses aussi. </a:t>
            </a:r>
          </a:p>
          <a:p>
            <a:endParaRPr lang="fr-CA" sz="2000" dirty="0" smtClean="0">
              <a:solidFill>
                <a:schemeClr val="bg1"/>
              </a:solidFill>
              <a:latin typeface="KG Second Chances Solid" panose="02000000000000000000" pitchFamily="2" charset="0"/>
            </a:endParaRPr>
          </a:p>
          <a:p>
            <a:r>
              <a:rPr lang="fr-CA" sz="2000" dirty="0" smtClean="0">
                <a:solidFill>
                  <a:schemeClr val="bg1"/>
                </a:solidFill>
                <a:latin typeface="KG Second Chances Solid" panose="02000000000000000000" pitchFamily="2" charset="0"/>
              </a:rPr>
              <a:t>- Il est important que vous supportiez votre enfant dans ses apprentissages et que vous me disiez ce qui va bien et ce qui cloche afin que je puisse rectifier le tout. Vous êtes le premier expert dans la vie de votre enfant et je compte sur vous pour m’aider. Merci!</a:t>
            </a:r>
            <a:endParaRPr lang="fr-CA" sz="2000" dirty="0">
              <a:solidFill>
                <a:schemeClr val="bg1"/>
              </a:solidFill>
              <a:latin typeface="KG Second Chances Solid" panose="02000000000000000000" pitchFamily="2" charset="0"/>
            </a:endParaRPr>
          </a:p>
        </p:txBody>
      </p:sp>
      <p:sp>
        <p:nvSpPr>
          <p:cNvPr id="4" name="Rectangle 3">
            <a:hlinkClick r:id="rId3"/>
          </p:cNvPr>
          <p:cNvSpPr/>
          <p:nvPr/>
        </p:nvSpPr>
        <p:spPr>
          <a:xfrm>
            <a:off x="9349273" y="6214188"/>
            <a:ext cx="2842727" cy="6438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n>
                <a:solidFill>
                  <a:schemeClr val="bg1"/>
                </a:solidFill>
              </a:ln>
              <a:noFill/>
            </a:endParaRPr>
          </a:p>
        </p:txBody>
      </p:sp>
    </p:spTree>
    <p:extLst>
      <p:ext uri="{BB962C8B-B14F-4D97-AF65-F5344CB8AC3E}">
        <p14:creationId xmlns:p14="http://schemas.microsoft.com/office/powerpoint/2010/main" val="26815872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ZoneTexte 1"/>
          <p:cNvSpPr txBox="1"/>
          <p:nvPr/>
        </p:nvSpPr>
        <p:spPr>
          <a:xfrm>
            <a:off x="177280" y="233264"/>
            <a:ext cx="8817429" cy="923330"/>
          </a:xfrm>
          <a:prstGeom prst="rect">
            <a:avLst/>
          </a:prstGeom>
          <a:noFill/>
        </p:spPr>
        <p:txBody>
          <a:bodyPr wrap="square" rtlCol="0">
            <a:spAutoFit/>
          </a:bodyPr>
          <a:lstStyle/>
          <a:p>
            <a:r>
              <a:rPr lang="fr-CA" sz="5400" dirty="0">
                <a:latin typeface="KG Second Chances Solid" panose="02000000000000000000" pitchFamily="2" charset="0"/>
              </a:rPr>
              <a:t>Les règles de l’école</a:t>
            </a:r>
          </a:p>
        </p:txBody>
      </p:sp>
      <p:sp>
        <p:nvSpPr>
          <p:cNvPr id="3" name="ZoneTexte 2"/>
          <p:cNvSpPr txBox="1"/>
          <p:nvPr/>
        </p:nvSpPr>
        <p:spPr>
          <a:xfrm>
            <a:off x="662473" y="1772816"/>
            <a:ext cx="7847045" cy="5078313"/>
          </a:xfrm>
          <a:prstGeom prst="rect">
            <a:avLst/>
          </a:prstGeom>
          <a:noFill/>
        </p:spPr>
        <p:txBody>
          <a:bodyPr wrap="square" rtlCol="0">
            <a:spAutoFit/>
          </a:bodyPr>
          <a:lstStyle/>
          <a:p>
            <a:r>
              <a:rPr lang="fr-CA" sz="2000" dirty="0" smtClean="0">
                <a:solidFill>
                  <a:schemeClr val="bg1"/>
                </a:solidFill>
                <a:latin typeface="KG Second Chances Solid" panose="02000000000000000000" pitchFamily="2" charset="0"/>
              </a:rPr>
              <a:t>Vous aurez à lire et à signer le code de vie de votre coco et ce, avec lui.</a:t>
            </a:r>
          </a:p>
          <a:p>
            <a:r>
              <a:rPr lang="fr-CA" sz="2000" dirty="0" smtClean="0">
                <a:solidFill>
                  <a:schemeClr val="bg1"/>
                </a:solidFill>
                <a:latin typeface="KG Second Chances Solid" panose="02000000000000000000" pitchFamily="2" charset="0"/>
              </a:rPr>
              <a:t>Ces règles sont faites pour que l’on puisse bien vivre ensemble.</a:t>
            </a:r>
          </a:p>
          <a:p>
            <a:r>
              <a:rPr lang="fr-CA" sz="2000" dirty="0" smtClean="0">
                <a:solidFill>
                  <a:schemeClr val="bg1"/>
                </a:solidFill>
                <a:latin typeface="KG Second Chances Solid" panose="02000000000000000000" pitchFamily="2" charset="0"/>
              </a:rPr>
              <a:t>En gros, il est question du respect des autres dans nos gestes et nos paroles, du fait de circuler calmement dans les corridors et d’être responsable en tant qu’élève. </a:t>
            </a:r>
          </a:p>
          <a:p>
            <a:r>
              <a:rPr lang="fr-CA" sz="2000" dirty="0" smtClean="0">
                <a:solidFill>
                  <a:schemeClr val="bg1"/>
                </a:solidFill>
                <a:latin typeface="KG Second Chances Solid" panose="02000000000000000000" pitchFamily="2" charset="0"/>
              </a:rPr>
              <a:t>En classe, nous vivons la même réalité. Vos enfants ont choisi des règles de classe et les conséquences. Aidez-nous à les faire respecter. Votre soutien est essentiel!</a:t>
            </a:r>
          </a:p>
          <a:p>
            <a:endParaRPr lang="fr-CA" sz="2000" dirty="0" smtClean="0">
              <a:solidFill>
                <a:schemeClr val="bg1"/>
              </a:solidFill>
              <a:latin typeface="KG Second Chances Solid" panose="02000000000000000000" pitchFamily="2" charset="0"/>
            </a:endParaRPr>
          </a:p>
          <a:p>
            <a:r>
              <a:rPr lang="fr-CA" sz="1600" dirty="0" smtClean="0">
                <a:solidFill>
                  <a:srgbClr val="FF0000"/>
                </a:solidFill>
                <a:latin typeface="KG Second Chances Solid" panose="02000000000000000000" pitchFamily="2" charset="0"/>
              </a:rPr>
              <a:t>Par exemple: Nous prônons le calme dans les corridors. Le soir, au service de garde, ce sont les mêmes règles. Plusieurs personnes travaillent dans leur classe. Demandez à votre enfant de marcher et de chuchoter. Ce serait vraiment apprécié!</a:t>
            </a:r>
            <a:endParaRPr lang="fr-CA" sz="1600" dirty="0">
              <a:solidFill>
                <a:srgbClr val="FF0000"/>
              </a:solidFill>
              <a:latin typeface="KG Second Chances Solid" panose="02000000000000000000" pitchFamily="2" charset="0"/>
            </a:endParaRPr>
          </a:p>
          <a:p>
            <a:endParaRPr lang="fr-CA" sz="2000" dirty="0">
              <a:solidFill>
                <a:schemeClr val="bg1"/>
              </a:solidFill>
              <a:latin typeface="KG Second Chances Solid" panose="02000000000000000000" pitchFamily="2" charset="0"/>
            </a:endParaRPr>
          </a:p>
        </p:txBody>
      </p:sp>
      <p:sp>
        <p:nvSpPr>
          <p:cNvPr id="4" name="Rectangle 3">
            <a:hlinkClick r:id="rId3"/>
          </p:cNvPr>
          <p:cNvSpPr/>
          <p:nvPr/>
        </p:nvSpPr>
        <p:spPr>
          <a:xfrm>
            <a:off x="9349273" y="6214188"/>
            <a:ext cx="2842727" cy="6438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n>
                <a:solidFill>
                  <a:schemeClr val="bg1"/>
                </a:solidFill>
              </a:ln>
              <a:noFill/>
            </a:endParaRPr>
          </a:p>
        </p:txBody>
      </p:sp>
    </p:spTree>
    <p:extLst>
      <p:ext uri="{BB962C8B-B14F-4D97-AF65-F5344CB8AC3E}">
        <p14:creationId xmlns:p14="http://schemas.microsoft.com/office/powerpoint/2010/main" val="10314956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ZoneTexte 2"/>
          <p:cNvSpPr txBox="1"/>
          <p:nvPr/>
        </p:nvSpPr>
        <p:spPr>
          <a:xfrm>
            <a:off x="177282" y="233264"/>
            <a:ext cx="11868538" cy="923330"/>
          </a:xfrm>
          <a:prstGeom prst="rect">
            <a:avLst/>
          </a:prstGeom>
          <a:noFill/>
        </p:spPr>
        <p:txBody>
          <a:bodyPr wrap="square" rtlCol="0">
            <a:spAutoFit/>
          </a:bodyPr>
          <a:lstStyle/>
          <a:p>
            <a:r>
              <a:rPr lang="fr-CA" sz="5400" dirty="0">
                <a:latin typeface="KG Second Chances Solid" panose="02000000000000000000" pitchFamily="2" charset="0"/>
              </a:rPr>
              <a:t>Fonctionnement de la classe</a:t>
            </a:r>
          </a:p>
        </p:txBody>
      </p:sp>
      <p:sp>
        <p:nvSpPr>
          <p:cNvPr id="4" name="ZoneTexte 3"/>
          <p:cNvSpPr txBox="1"/>
          <p:nvPr/>
        </p:nvSpPr>
        <p:spPr>
          <a:xfrm>
            <a:off x="1998618" y="1688841"/>
            <a:ext cx="9785946" cy="2031325"/>
          </a:xfrm>
          <a:prstGeom prst="rect">
            <a:avLst/>
          </a:prstGeom>
          <a:noFill/>
        </p:spPr>
        <p:txBody>
          <a:bodyPr wrap="square" rtlCol="0">
            <a:spAutoFit/>
          </a:bodyPr>
          <a:lstStyle/>
          <a:p>
            <a:r>
              <a:rPr lang="fr-CA" sz="1400" dirty="0" smtClean="0">
                <a:solidFill>
                  <a:schemeClr val="bg1"/>
                </a:solidFill>
                <a:latin typeface="KG Second Chances Solid" panose="02000000000000000000" pitchFamily="2" charset="0"/>
              </a:rPr>
              <a:t>En classe, nous avons des routines et je crois que c’est sécurisant pour les enfants.</a:t>
            </a:r>
          </a:p>
          <a:p>
            <a:endParaRPr lang="fr-CA" sz="1400" dirty="0" smtClean="0">
              <a:solidFill>
                <a:schemeClr val="accent1">
                  <a:lumMod val="75000"/>
                </a:schemeClr>
              </a:solidFill>
              <a:latin typeface="KG Second Chances Solid" panose="02000000000000000000" pitchFamily="2" charset="0"/>
            </a:endParaRPr>
          </a:p>
          <a:p>
            <a:r>
              <a:rPr lang="fr-CA" sz="1400" dirty="0" smtClean="0">
                <a:solidFill>
                  <a:schemeClr val="accent1">
                    <a:lumMod val="75000"/>
                  </a:schemeClr>
                </a:solidFill>
                <a:latin typeface="KG Second Chances Solid" panose="02000000000000000000" pitchFamily="2" charset="0"/>
              </a:rPr>
              <a:t>Je fonctionnerai le plus possible de façon positive afin de favoriser les bons comportements. Votre enfant recevra divers billets selon le comportement ou la notion travaillés en classe. </a:t>
            </a:r>
          </a:p>
          <a:p>
            <a:endParaRPr lang="fr-CA" sz="1400" dirty="0" smtClean="0">
              <a:solidFill>
                <a:schemeClr val="bg1"/>
              </a:solidFill>
              <a:latin typeface="KG Second Chances Solid" panose="02000000000000000000" pitchFamily="2" charset="0"/>
            </a:endParaRPr>
          </a:p>
          <a:p>
            <a:r>
              <a:rPr lang="fr-CA" sz="1400" dirty="0" smtClean="0">
                <a:solidFill>
                  <a:schemeClr val="bg1"/>
                </a:solidFill>
                <a:latin typeface="KG Second Chances Solid" panose="02000000000000000000" pitchFamily="2" charset="0"/>
              </a:rPr>
              <a:t>De plus, derrière son plan de travail, il y a des étoiles qui vous diront comment s’est passée la journée. Prenez le temps de la regarder et de discuter avec votre amour. Votre support m’aidera beaucoup.</a:t>
            </a:r>
          </a:p>
          <a:p>
            <a:endParaRPr lang="fr-CA" sz="1400" dirty="0">
              <a:solidFill>
                <a:schemeClr val="bg1"/>
              </a:solidFill>
              <a:latin typeface="KG Second Chances Solid" panose="02000000000000000000" pitchFamily="2" charset="0"/>
            </a:endParaRPr>
          </a:p>
        </p:txBody>
      </p:sp>
      <p:sp>
        <p:nvSpPr>
          <p:cNvPr id="5" name="Rectangle 4">
            <a:hlinkClick r:id="rId3"/>
          </p:cNvPr>
          <p:cNvSpPr/>
          <p:nvPr/>
        </p:nvSpPr>
        <p:spPr>
          <a:xfrm>
            <a:off x="9349273" y="6214188"/>
            <a:ext cx="2842727" cy="6438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n>
                <a:solidFill>
                  <a:schemeClr val="bg1"/>
                </a:solidFill>
              </a:ln>
              <a:noFill/>
            </a:endParaRPr>
          </a:p>
        </p:txBody>
      </p:sp>
      <p:sp>
        <p:nvSpPr>
          <p:cNvPr id="6" name="ZoneTexte 5"/>
          <p:cNvSpPr txBox="1"/>
          <p:nvPr/>
        </p:nvSpPr>
        <p:spPr>
          <a:xfrm>
            <a:off x="4206239" y="3318570"/>
            <a:ext cx="7210699" cy="3754874"/>
          </a:xfrm>
          <a:prstGeom prst="rect">
            <a:avLst/>
          </a:prstGeom>
          <a:noFill/>
        </p:spPr>
        <p:txBody>
          <a:bodyPr wrap="square" rtlCol="0">
            <a:spAutoFit/>
          </a:bodyPr>
          <a:lstStyle/>
          <a:p>
            <a:r>
              <a:rPr lang="fr-CA" sz="1400" dirty="0" smtClean="0">
                <a:solidFill>
                  <a:schemeClr val="accent1">
                    <a:lumMod val="75000"/>
                  </a:schemeClr>
                </a:solidFill>
                <a:latin typeface="KG Second Chances Solid" panose="02000000000000000000" pitchFamily="2" charset="0"/>
              </a:rPr>
              <a:t>En classe, nous avons des routines et je crois que c’est sécurisant pour les enfants.</a:t>
            </a:r>
          </a:p>
          <a:p>
            <a:endParaRPr lang="fr-CA" sz="1400" dirty="0" smtClean="0">
              <a:solidFill>
                <a:schemeClr val="bg1"/>
              </a:solidFill>
              <a:latin typeface="KG Second Chances Solid" panose="02000000000000000000" pitchFamily="2" charset="0"/>
            </a:endParaRPr>
          </a:p>
          <a:p>
            <a:r>
              <a:rPr lang="fr-CA" sz="1400" dirty="0" smtClean="0">
                <a:solidFill>
                  <a:schemeClr val="bg1"/>
                </a:solidFill>
                <a:latin typeface="KG Second Chances Solid" panose="02000000000000000000" pitchFamily="2" charset="0"/>
              </a:rPr>
              <a:t>Je fonctionnerai le plus possible de façon positive afin de favoriser les bons comportements. Votre enfant recevra divers billets selon le comportement ou la notion travaillés en classe. </a:t>
            </a:r>
          </a:p>
          <a:p>
            <a:endParaRPr lang="fr-CA" sz="1400" dirty="0" smtClean="0">
              <a:solidFill>
                <a:schemeClr val="bg1"/>
              </a:solidFill>
              <a:latin typeface="KG Second Chances Solid" panose="02000000000000000000" pitchFamily="2" charset="0"/>
            </a:endParaRPr>
          </a:p>
          <a:p>
            <a:r>
              <a:rPr lang="fr-CA" sz="1400" dirty="0" smtClean="0">
                <a:solidFill>
                  <a:schemeClr val="accent1">
                    <a:lumMod val="75000"/>
                  </a:schemeClr>
                </a:solidFill>
                <a:latin typeface="KG Second Chances Solid" panose="02000000000000000000" pitchFamily="2" charset="0"/>
              </a:rPr>
              <a:t>De plus, derrière son plan de travail, il y a des étoiles qui vous diront comment s’est passée la journée. Prenez le temps de la regarder et de discuter avec votre amour. Votre support m’aidera beaucoup.</a:t>
            </a:r>
          </a:p>
          <a:p>
            <a:endParaRPr lang="fr-CA" sz="1400" dirty="0" smtClean="0">
              <a:solidFill>
                <a:schemeClr val="accent1">
                  <a:lumMod val="75000"/>
                </a:schemeClr>
              </a:solidFill>
              <a:latin typeface="KG Second Chances Solid" panose="02000000000000000000" pitchFamily="2" charset="0"/>
            </a:endParaRPr>
          </a:p>
          <a:p>
            <a:r>
              <a:rPr lang="fr-CA" sz="1400" dirty="0" smtClean="0">
                <a:solidFill>
                  <a:schemeClr val="bg1"/>
                </a:solidFill>
                <a:latin typeface="KG Second Chances Solid" panose="02000000000000000000" pitchFamily="2" charset="0"/>
              </a:rPr>
              <a:t>Cette année, je ne donnerai pas de devoirs. Il n’y aura que des leçons. Donc, prenez 30 minutes pour faire de la lecture et vérifier les notions de mathématique.</a:t>
            </a:r>
          </a:p>
          <a:p>
            <a:endParaRPr lang="fr-CA" sz="1400" dirty="0" smtClean="0">
              <a:solidFill>
                <a:schemeClr val="accent1">
                  <a:lumMod val="75000"/>
                </a:schemeClr>
              </a:solidFill>
              <a:latin typeface="KG Second Chances Solid" panose="02000000000000000000" pitchFamily="2" charset="0"/>
            </a:endParaRPr>
          </a:p>
          <a:p>
            <a:endParaRPr lang="fr-CA" sz="1400" dirty="0" smtClean="0">
              <a:solidFill>
                <a:schemeClr val="bg1"/>
              </a:solidFill>
              <a:latin typeface="KG Second Chances Solid" panose="02000000000000000000" pitchFamily="2" charset="0"/>
            </a:endParaRPr>
          </a:p>
          <a:p>
            <a:endParaRPr lang="fr-CA" sz="1400" dirty="0">
              <a:solidFill>
                <a:schemeClr val="bg1"/>
              </a:solidFill>
              <a:latin typeface="KG Second Chances Solid" panose="02000000000000000000" pitchFamily="2" charset="0"/>
            </a:endParaRPr>
          </a:p>
        </p:txBody>
      </p:sp>
    </p:spTree>
    <p:extLst>
      <p:ext uri="{BB962C8B-B14F-4D97-AF65-F5344CB8AC3E}">
        <p14:creationId xmlns:p14="http://schemas.microsoft.com/office/powerpoint/2010/main" val="30556503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ZoneTexte 1"/>
          <p:cNvSpPr txBox="1"/>
          <p:nvPr/>
        </p:nvSpPr>
        <p:spPr>
          <a:xfrm>
            <a:off x="177282" y="233264"/>
            <a:ext cx="8817429" cy="923330"/>
          </a:xfrm>
          <a:prstGeom prst="rect">
            <a:avLst/>
          </a:prstGeom>
          <a:noFill/>
        </p:spPr>
        <p:txBody>
          <a:bodyPr wrap="square" rtlCol="0">
            <a:spAutoFit/>
          </a:bodyPr>
          <a:lstStyle/>
          <a:p>
            <a:r>
              <a:rPr lang="fr-CA" sz="5400" dirty="0">
                <a:latin typeface="KG Second Chances Solid" panose="02000000000000000000" pitchFamily="2" charset="0"/>
              </a:rPr>
              <a:t>Mon rôle dans la classe</a:t>
            </a:r>
          </a:p>
        </p:txBody>
      </p:sp>
      <p:sp>
        <p:nvSpPr>
          <p:cNvPr id="3" name="ZoneTexte 2"/>
          <p:cNvSpPr txBox="1"/>
          <p:nvPr/>
        </p:nvSpPr>
        <p:spPr>
          <a:xfrm>
            <a:off x="503853" y="1464905"/>
            <a:ext cx="11278844" cy="400110"/>
          </a:xfrm>
          <a:prstGeom prst="rect">
            <a:avLst/>
          </a:prstGeom>
          <a:noFill/>
        </p:spPr>
        <p:txBody>
          <a:bodyPr wrap="square" rtlCol="0">
            <a:spAutoFit/>
          </a:bodyPr>
          <a:lstStyle/>
          <a:p>
            <a:r>
              <a:rPr lang="fr-CA" sz="2000" dirty="0" smtClean="0">
                <a:solidFill>
                  <a:schemeClr val="bg1"/>
                </a:solidFill>
                <a:latin typeface="KG Second Chances Solid" panose="02000000000000000000" pitchFamily="2" charset="0"/>
              </a:rPr>
              <a:t>Mes élèves veulent une enseignante souriante, engagée et qui les récompense. </a:t>
            </a:r>
            <a:endParaRPr lang="fr-CA" sz="2000" dirty="0">
              <a:solidFill>
                <a:schemeClr val="bg1"/>
              </a:solidFill>
              <a:latin typeface="KG Second Chances Solid" panose="02000000000000000000" pitchFamily="2" charset="0"/>
            </a:endParaRPr>
          </a:p>
        </p:txBody>
      </p:sp>
      <p:sp>
        <p:nvSpPr>
          <p:cNvPr id="4" name="Rectangle 3">
            <a:hlinkClick r:id="rId3"/>
          </p:cNvPr>
          <p:cNvSpPr/>
          <p:nvPr/>
        </p:nvSpPr>
        <p:spPr>
          <a:xfrm>
            <a:off x="9349273" y="6214188"/>
            <a:ext cx="2842727" cy="6438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n>
                <a:solidFill>
                  <a:schemeClr val="bg1"/>
                </a:solidFill>
              </a:ln>
              <a:noFill/>
            </a:endParaRPr>
          </a:p>
        </p:txBody>
      </p:sp>
      <p:sp>
        <p:nvSpPr>
          <p:cNvPr id="5" name="ZoneTexte 4"/>
          <p:cNvSpPr txBox="1"/>
          <p:nvPr/>
        </p:nvSpPr>
        <p:spPr>
          <a:xfrm>
            <a:off x="4376058" y="2743199"/>
            <a:ext cx="7053942" cy="3216265"/>
          </a:xfrm>
          <a:prstGeom prst="rect">
            <a:avLst/>
          </a:prstGeom>
          <a:noFill/>
        </p:spPr>
        <p:txBody>
          <a:bodyPr wrap="square" rtlCol="0">
            <a:spAutoFit/>
          </a:bodyPr>
          <a:lstStyle/>
          <a:p>
            <a:r>
              <a:rPr lang="fr-CA" dirty="0" smtClean="0">
                <a:solidFill>
                  <a:schemeClr val="bg1"/>
                </a:solidFill>
                <a:latin typeface="KG Second Chances Solid" panose="02000000000000000000" pitchFamily="2" charset="0"/>
              </a:rPr>
              <a:t>Donc, </a:t>
            </a:r>
          </a:p>
          <a:p>
            <a:pPr>
              <a:lnSpc>
                <a:spcPct val="150000"/>
              </a:lnSpc>
            </a:pPr>
            <a:endParaRPr lang="fr-CA" dirty="0" smtClean="0">
              <a:solidFill>
                <a:schemeClr val="bg1"/>
              </a:solidFill>
              <a:latin typeface="KG Second Chances Solid" panose="02000000000000000000" pitchFamily="2" charset="0"/>
            </a:endParaRPr>
          </a:p>
          <a:p>
            <a:pPr>
              <a:lnSpc>
                <a:spcPct val="150000"/>
              </a:lnSpc>
              <a:buFont typeface="Arial" pitchFamily="34" charset="0"/>
              <a:buChar char="•"/>
            </a:pPr>
            <a:r>
              <a:rPr lang="fr-CA" sz="1400" dirty="0" smtClean="0">
                <a:solidFill>
                  <a:schemeClr val="bg1"/>
                </a:solidFill>
                <a:latin typeface="KG Second Chances Solid" panose="02000000000000000000" pitchFamily="2" charset="0"/>
              </a:rPr>
              <a:t> je me centrerai davantage sur le positif, </a:t>
            </a:r>
          </a:p>
          <a:p>
            <a:pPr>
              <a:lnSpc>
                <a:spcPct val="150000"/>
              </a:lnSpc>
              <a:buFont typeface="Arial" pitchFamily="34" charset="0"/>
              <a:buChar char="•"/>
            </a:pPr>
            <a:r>
              <a:rPr lang="fr-CA" sz="1400" dirty="0" smtClean="0">
                <a:solidFill>
                  <a:schemeClr val="bg1"/>
                </a:solidFill>
                <a:latin typeface="KG Second Chances Solid" panose="02000000000000000000" pitchFamily="2" charset="0"/>
              </a:rPr>
              <a:t> chaque enfant aura une responsabilité,</a:t>
            </a:r>
          </a:p>
          <a:p>
            <a:pPr>
              <a:lnSpc>
                <a:spcPct val="150000"/>
              </a:lnSpc>
              <a:buFont typeface="Arial" pitchFamily="34" charset="0"/>
              <a:buChar char="•"/>
            </a:pPr>
            <a:r>
              <a:rPr lang="fr-CA" sz="1400" dirty="0" smtClean="0">
                <a:solidFill>
                  <a:schemeClr val="bg1"/>
                </a:solidFill>
                <a:latin typeface="KG Second Chances Solid" panose="02000000000000000000" pitchFamily="2" charset="0"/>
              </a:rPr>
              <a:t> mes élèves auront une oreille attentive pour les écouter,</a:t>
            </a:r>
          </a:p>
          <a:p>
            <a:pPr>
              <a:lnSpc>
                <a:spcPct val="150000"/>
              </a:lnSpc>
              <a:buFont typeface="Arial" pitchFamily="34" charset="0"/>
              <a:buChar char="•"/>
            </a:pPr>
            <a:r>
              <a:rPr lang="fr-CA" sz="1400" dirty="0" smtClean="0">
                <a:solidFill>
                  <a:schemeClr val="bg1"/>
                </a:solidFill>
                <a:latin typeface="KG Second Chances Solid" panose="02000000000000000000" pitchFamily="2" charset="0"/>
              </a:rPr>
              <a:t> nous écrirons tous les jours,</a:t>
            </a:r>
          </a:p>
          <a:p>
            <a:pPr>
              <a:lnSpc>
                <a:spcPct val="150000"/>
              </a:lnSpc>
              <a:buFont typeface="Arial" pitchFamily="34" charset="0"/>
              <a:buChar char="•"/>
            </a:pPr>
            <a:r>
              <a:rPr lang="fr-CA" sz="1400" dirty="0" smtClean="0">
                <a:solidFill>
                  <a:schemeClr val="bg1"/>
                </a:solidFill>
                <a:latin typeface="KG Second Chances Solid" panose="02000000000000000000" pitchFamily="2" charset="0"/>
              </a:rPr>
              <a:t> nous manipulerons beaucoup</a:t>
            </a:r>
          </a:p>
          <a:p>
            <a:pPr>
              <a:lnSpc>
                <a:spcPct val="150000"/>
              </a:lnSpc>
              <a:buFont typeface="Arial" pitchFamily="34" charset="0"/>
              <a:buChar char="•"/>
            </a:pPr>
            <a:r>
              <a:rPr lang="fr-CA" sz="1400" dirty="0" smtClean="0">
                <a:solidFill>
                  <a:schemeClr val="bg1"/>
                </a:solidFill>
                <a:latin typeface="KG Second Chances Solid" panose="02000000000000000000" pitchFamily="2" charset="0"/>
              </a:rPr>
              <a:t> et nous créerons un lien de confiance afin que tout le monde soit bien.</a:t>
            </a:r>
          </a:p>
          <a:p>
            <a:pPr>
              <a:buFont typeface="Arial" pitchFamily="34" charset="0"/>
              <a:buChar char="•"/>
            </a:pPr>
            <a:endParaRPr lang="fr-CA" sz="1400" dirty="0" smtClean="0">
              <a:solidFill>
                <a:schemeClr val="bg1"/>
              </a:solidFill>
              <a:latin typeface="KG Second Chances Solid" panose="02000000000000000000" pitchFamily="2" charset="0"/>
            </a:endParaRPr>
          </a:p>
          <a:p>
            <a:pPr>
              <a:buFont typeface="Arial" pitchFamily="34" charset="0"/>
              <a:buChar char="•"/>
            </a:pPr>
            <a:endParaRPr lang="fr-CA" dirty="0"/>
          </a:p>
        </p:txBody>
      </p:sp>
    </p:spTree>
    <p:extLst>
      <p:ext uri="{BB962C8B-B14F-4D97-AF65-F5344CB8AC3E}">
        <p14:creationId xmlns:p14="http://schemas.microsoft.com/office/powerpoint/2010/main" val="23448008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ZoneTexte 1"/>
          <p:cNvSpPr txBox="1"/>
          <p:nvPr/>
        </p:nvSpPr>
        <p:spPr>
          <a:xfrm>
            <a:off x="177282" y="233264"/>
            <a:ext cx="8817429" cy="923330"/>
          </a:xfrm>
          <a:prstGeom prst="rect">
            <a:avLst/>
          </a:prstGeom>
          <a:noFill/>
        </p:spPr>
        <p:txBody>
          <a:bodyPr wrap="square" rtlCol="0">
            <a:spAutoFit/>
          </a:bodyPr>
          <a:lstStyle/>
          <a:p>
            <a:r>
              <a:rPr lang="fr-CA" sz="5400" dirty="0">
                <a:latin typeface="KG Second Chances Solid" panose="02000000000000000000" pitchFamily="2" charset="0"/>
              </a:rPr>
              <a:t>Les collations</a:t>
            </a:r>
          </a:p>
        </p:txBody>
      </p:sp>
      <p:sp>
        <p:nvSpPr>
          <p:cNvPr id="3" name="ZoneTexte 2"/>
          <p:cNvSpPr txBox="1"/>
          <p:nvPr/>
        </p:nvSpPr>
        <p:spPr>
          <a:xfrm>
            <a:off x="662473" y="1772816"/>
            <a:ext cx="7847045" cy="4031873"/>
          </a:xfrm>
          <a:prstGeom prst="rect">
            <a:avLst/>
          </a:prstGeom>
          <a:noFill/>
        </p:spPr>
        <p:txBody>
          <a:bodyPr wrap="square" rtlCol="0">
            <a:spAutoFit/>
          </a:bodyPr>
          <a:lstStyle/>
          <a:p>
            <a:r>
              <a:rPr lang="fr-CA" sz="2000" dirty="0" smtClean="0">
                <a:solidFill>
                  <a:schemeClr val="bg1"/>
                </a:solidFill>
                <a:latin typeface="KG Second Chances Solid" panose="02000000000000000000" pitchFamily="2" charset="0"/>
              </a:rPr>
              <a:t>Dans la classe, nous préconisons des collations santés comme des fruits ou légumes frais et/ou du fromage.</a:t>
            </a:r>
          </a:p>
          <a:p>
            <a:endParaRPr lang="fr-CA" sz="1200" dirty="0" smtClean="0">
              <a:solidFill>
                <a:schemeClr val="bg1"/>
              </a:solidFill>
              <a:latin typeface="KG Second Chances Solid" panose="02000000000000000000" pitchFamily="2" charset="0"/>
            </a:endParaRPr>
          </a:p>
          <a:p>
            <a:r>
              <a:rPr lang="fr-CA" sz="1200" dirty="0" smtClean="0">
                <a:solidFill>
                  <a:schemeClr val="bg1"/>
                </a:solidFill>
                <a:latin typeface="KG Second Chances Solid" panose="02000000000000000000" pitchFamily="2" charset="0"/>
              </a:rPr>
              <a:t>*** Évitez les coupes de fruits avec du jus ou les compotes. Cela fait de nombreux dégâts.***</a:t>
            </a:r>
          </a:p>
          <a:p>
            <a:endParaRPr lang="fr-CA" sz="1200" dirty="0" smtClean="0">
              <a:solidFill>
                <a:schemeClr val="bg1"/>
              </a:solidFill>
              <a:latin typeface="KG Second Chances Solid" panose="02000000000000000000" pitchFamily="2" charset="0"/>
            </a:endParaRPr>
          </a:p>
          <a:p>
            <a:r>
              <a:rPr lang="fr-CA" sz="1200" dirty="0" smtClean="0">
                <a:solidFill>
                  <a:schemeClr val="bg1"/>
                </a:solidFill>
                <a:latin typeface="KG Second Chances Solid" panose="02000000000000000000" pitchFamily="2" charset="0"/>
              </a:rPr>
              <a:t>*** Je sais que votre enfant doit avoir la possibilité de boire, mais les bouteilles d’eau tombent, renversent et brisent les cahiers. Nous irons à l’abreuvoir au moins une fois à chaque période. Si vous tenez à la bouteille d’eau, nous la mettrons dans le corridor et votre enfant pourra boire au retour des récréations ou avant de sortir. Merci!</a:t>
            </a:r>
          </a:p>
          <a:p>
            <a:endParaRPr lang="fr-CA" sz="1200" dirty="0" smtClean="0">
              <a:solidFill>
                <a:schemeClr val="bg1"/>
              </a:solidFill>
              <a:latin typeface="KG Second Chances Solid" panose="02000000000000000000" pitchFamily="2" charset="0"/>
            </a:endParaRPr>
          </a:p>
          <a:p>
            <a:endParaRPr lang="fr-CA" sz="1200" dirty="0" smtClean="0">
              <a:solidFill>
                <a:schemeClr val="bg1"/>
              </a:solidFill>
              <a:latin typeface="KG Second Chances Solid" panose="02000000000000000000" pitchFamily="2" charset="0"/>
            </a:endParaRPr>
          </a:p>
          <a:p>
            <a:r>
              <a:rPr lang="fr-CA" sz="2000" dirty="0" smtClean="0">
                <a:solidFill>
                  <a:schemeClr val="bg1"/>
                </a:solidFill>
                <a:latin typeface="KG Second Chances Solid" panose="02000000000000000000" pitchFamily="2" charset="0"/>
              </a:rPr>
              <a:t>Tous les aliments avec des arachides ou des noix sont interdits.</a:t>
            </a:r>
          </a:p>
          <a:p>
            <a:endParaRPr lang="fr-CA" sz="1200" dirty="0" smtClean="0">
              <a:solidFill>
                <a:schemeClr val="bg1"/>
              </a:solidFill>
              <a:latin typeface="KG Second Chances Solid" panose="02000000000000000000" pitchFamily="2" charset="0"/>
            </a:endParaRPr>
          </a:p>
          <a:p>
            <a:endParaRPr lang="fr-CA" sz="1200" dirty="0" smtClean="0">
              <a:solidFill>
                <a:schemeClr val="bg1"/>
              </a:solidFill>
              <a:latin typeface="KG Second Chances Solid" panose="02000000000000000000" pitchFamily="2" charset="0"/>
            </a:endParaRPr>
          </a:p>
          <a:p>
            <a:endParaRPr lang="fr-CA" sz="1200" dirty="0">
              <a:solidFill>
                <a:schemeClr val="bg1"/>
              </a:solidFill>
              <a:latin typeface="KG Second Chances Solid" panose="02000000000000000000" pitchFamily="2" charset="0"/>
            </a:endParaRPr>
          </a:p>
          <a:p>
            <a:endParaRPr lang="fr-CA" sz="1200" dirty="0">
              <a:solidFill>
                <a:schemeClr val="bg1"/>
              </a:solidFill>
              <a:latin typeface="KG Second Chances Solid" panose="02000000000000000000" pitchFamily="2" charset="0"/>
            </a:endParaRPr>
          </a:p>
          <a:p>
            <a:endParaRPr lang="fr-CA" sz="2000" dirty="0">
              <a:solidFill>
                <a:schemeClr val="bg1"/>
              </a:solidFill>
              <a:latin typeface="KG Second Chances Solid" panose="02000000000000000000" pitchFamily="2" charset="0"/>
            </a:endParaRP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282" y="4761780"/>
            <a:ext cx="2118953" cy="2096220"/>
          </a:xfrm>
          <a:prstGeom prst="rect">
            <a:avLst/>
          </a:prstGeom>
        </p:spPr>
      </p:pic>
      <p:sp>
        <p:nvSpPr>
          <p:cNvPr id="5" name="Rectangle 4">
            <a:hlinkClick r:id="rId4"/>
          </p:cNvPr>
          <p:cNvSpPr/>
          <p:nvPr/>
        </p:nvSpPr>
        <p:spPr>
          <a:xfrm>
            <a:off x="9349273" y="6214188"/>
            <a:ext cx="2842727" cy="6438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n>
                <a:solidFill>
                  <a:schemeClr val="bg1"/>
                </a:solidFill>
              </a:ln>
              <a:noFill/>
            </a:endParaRPr>
          </a:p>
        </p:txBody>
      </p:sp>
    </p:spTree>
    <p:extLst>
      <p:ext uri="{BB962C8B-B14F-4D97-AF65-F5344CB8AC3E}">
        <p14:creationId xmlns:p14="http://schemas.microsoft.com/office/powerpoint/2010/main" val="16733780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ZoneTexte 1"/>
          <p:cNvSpPr txBox="1"/>
          <p:nvPr/>
        </p:nvSpPr>
        <p:spPr>
          <a:xfrm>
            <a:off x="177282" y="233264"/>
            <a:ext cx="8817429" cy="923330"/>
          </a:xfrm>
          <a:prstGeom prst="rect">
            <a:avLst/>
          </a:prstGeom>
          <a:noFill/>
        </p:spPr>
        <p:txBody>
          <a:bodyPr wrap="square" rtlCol="0">
            <a:spAutoFit/>
          </a:bodyPr>
          <a:lstStyle/>
          <a:p>
            <a:r>
              <a:rPr lang="fr-CA" sz="5400" dirty="0">
                <a:latin typeface="KG Second Chances Solid" panose="02000000000000000000" pitchFamily="2" charset="0"/>
              </a:rPr>
              <a:t>Les devoirs et leçons</a:t>
            </a:r>
          </a:p>
        </p:txBody>
      </p:sp>
      <p:sp>
        <p:nvSpPr>
          <p:cNvPr id="3" name="ZoneTexte 2"/>
          <p:cNvSpPr txBox="1"/>
          <p:nvPr/>
        </p:nvSpPr>
        <p:spPr>
          <a:xfrm>
            <a:off x="3284375" y="1679509"/>
            <a:ext cx="7847045" cy="2246769"/>
          </a:xfrm>
          <a:prstGeom prst="rect">
            <a:avLst/>
          </a:prstGeom>
          <a:noFill/>
        </p:spPr>
        <p:txBody>
          <a:bodyPr wrap="square" rtlCol="0">
            <a:spAutoFit/>
          </a:bodyPr>
          <a:lstStyle/>
          <a:p>
            <a:r>
              <a:rPr lang="fr-CA" sz="2000" dirty="0" smtClean="0">
                <a:solidFill>
                  <a:schemeClr val="bg1"/>
                </a:solidFill>
                <a:latin typeface="KG Second Chances Solid" panose="02000000000000000000" pitchFamily="2" charset="0"/>
              </a:rPr>
              <a:t>Il n’y aura que des leçons cette année.</a:t>
            </a:r>
          </a:p>
          <a:p>
            <a:endParaRPr lang="fr-CA" sz="2000" dirty="0">
              <a:solidFill>
                <a:schemeClr val="bg1"/>
              </a:solidFill>
              <a:latin typeface="KG Second Chances Solid" panose="02000000000000000000" pitchFamily="2" charset="0"/>
            </a:endParaRPr>
          </a:p>
          <a:p>
            <a:pPr>
              <a:buFont typeface="Wingdings" pitchFamily="2" charset="2"/>
              <a:buChar char="q"/>
            </a:pPr>
            <a:r>
              <a:rPr lang="fr-CA" sz="2000" dirty="0" smtClean="0">
                <a:solidFill>
                  <a:schemeClr val="bg1"/>
                </a:solidFill>
                <a:latin typeface="KG Second Chances Solid" panose="02000000000000000000" pitchFamily="2" charset="0"/>
              </a:rPr>
              <a:t> Je donnerai le plan de semaine tous les vendredis.</a:t>
            </a:r>
          </a:p>
          <a:p>
            <a:pPr>
              <a:buFont typeface="Wingdings" pitchFamily="2" charset="2"/>
              <a:buChar char="q"/>
            </a:pPr>
            <a:r>
              <a:rPr lang="fr-CA" sz="2000" dirty="0" smtClean="0">
                <a:solidFill>
                  <a:schemeClr val="bg1"/>
                </a:solidFill>
                <a:latin typeface="KG Second Chances Solid" panose="02000000000000000000" pitchFamily="2" charset="0"/>
              </a:rPr>
              <a:t> Je ferai aussi les dictées et les évaluations des complémentaires le vendredi.</a:t>
            </a:r>
          </a:p>
          <a:p>
            <a:pPr>
              <a:buFont typeface="Wingdings" pitchFamily="2" charset="2"/>
              <a:buChar char="q"/>
            </a:pPr>
            <a:r>
              <a:rPr lang="fr-CA" sz="2000" dirty="0" smtClean="0">
                <a:solidFill>
                  <a:schemeClr val="bg1"/>
                </a:solidFill>
                <a:latin typeface="KG Second Chances Solid" panose="02000000000000000000" pitchFamily="2" charset="0"/>
              </a:rPr>
              <a:t> Les divers contrôles de lecture et de mathématiques se feront le plus possible les mercredis ou les jeudis.</a:t>
            </a:r>
            <a:endParaRPr lang="fr-CA" sz="2000" dirty="0">
              <a:solidFill>
                <a:schemeClr val="bg1"/>
              </a:solidFill>
              <a:latin typeface="KG Second Chances Solid" panose="02000000000000000000" pitchFamily="2" charset="0"/>
            </a:endParaRPr>
          </a:p>
        </p:txBody>
      </p:sp>
      <p:sp>
        <p:nvSpPr>
          <p:cNvPr id="4" name="Rectangle 3">
            <a:hlinkClick r:id="rId3"/>
          </p:cNvPr>
          <p:cNvSpPr/>
          <p:nvPr/>
        </p:nvSpPr>
        <p:spPr>
          <a:xfrm>
            <a:off x="9349273" y="6214188"/>
            <a:ext cx="2842727" cy="6438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n>
                <a:solidFill>
                  <a:schemeClr val="bg1"/>
                </a:solidFill>
              </a:ln>
              <a:noFill/>
            </a:endParaRPr>
          </a:p>
        </p:txBody>
      </p:sp>
    </p:spTree>
    <p:extLst>
      <p:ext uri="{BB962C8B-B14F-4D97-AF65-F5344CB8AC3E}">
        <p14:creationId xmlns:p14="http://schemas.microsoft.com/office/powerpoint/2010/main" val="138260406"/>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396</TotalTime>
  <Words>1220</Words>
  <Application>Microsoft Office PowerPoint</Application>
  <PresentationFormat>Personnalisé</PresentationFormat>
  <Paragraphs>114</Paragraphs>
  <Slides>16</Slides>
  <Notes>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16</vt:i4>
      </vt:variant>
    </vt:vector>
  </HeadingPairs>
  <TitlesOfParts>
    <vt:vector size="23" baseType="lpstr">
      <vt:lpstr>Arial</vt:lpstr>
      <vt:lpstr>KG Second Chances Solid</vt:lpstr>
      <vt:lpstr>Calibri Light</vt:lpstr>
      <vt:lpstr>KG Second Chances Sketch</vt:lpstr>
      <vt:lpstr>Wingdings</vt:lpstr>
      <vt:lpstr>Calibri</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 - Rencontre de parents</dc:title>
  <dc:creator>Mathieu Desrochers Morin</dc:creator>
  <cp:keywords>rencontre;parents;powerpoint;presentation</cp:keywords>
  <cp:lastModifiedBy>etudiant 053</cp:lastModifiedBy>
  <cp:revision>37</cp:revision>
  <dcterms:created xsi:type="dcterms:W3CDTF">2016-08-12T20:39:54Z</dcterms:created>
  <dcterms:modified xsi:type="dcterms:W3CDTF">2016-09-08T21:36:38Z</dcterms:modified>
</cp:coreProperties>
</file>