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61" r:id="rId4"/>
    <p:sldId id="258" r:id="rId5"/>
    <p:sldId id="259" r:id="rId6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70"/>
    <p:restoredTop sz="94753"/>
  </p:normalViewPr>
  <p:slideViewPr>
    <p:cSldViewPr>
      <p:cViewPr>
        <p:scale>
          <a:sx n="83" d="100"/>
          <a:sy n="83" d="100"/>
        </p:scale>
        <p:origin x="-154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027FF-FA44-405E-B322-E5F23301D88F}" type="datetimeFigureOut">
              <a:rPr lang="fr-CA" smtClean="0"/>
              <a:t>2020-08-30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47C12-F1F6-41D1-BF08-44DD18A678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5350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47C12-F1F6-41D1-BF08-44DD18A678DA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28465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47C12-F1F6-41D1-BF08-44DD18A678DA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8700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D59-F5A0-4952-B04D-853CAB9B1A36}" type="datetimeFigureOut">
              <a:rPr lang="fr-CA" smtClean="0"/>
              <a:t>2020-08-30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A6E1-95C9-468B-A4FB-8D1A215E4E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37835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D59-F5A0-4952-B04D-853CAB9B1A36}" type="datetimeFigureOut">
              <a:rPr lang="fr-CA" smtClean="0"/>
              <a:t>2020-08-30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A6E1-95C9-468B-A4FB-8D1A215E4E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80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D59-F5A0-4952-B04D-853CAB9B1A36}" type="datetimeFigureOut">
              <a:rPr lang="fr-CA" smtClean="0"/>
              <a:t>2020-08-30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A6E1-95C9-468B-A4FB-8D1A215E4E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7525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D59-F5A0-4952-B04D-853CAB9B1A36}" type="datetimeFigureOut">
              <a:rPr lang="fr-CA" smtClean="0"/>
              <a:t>2020-08-30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A6E1-95C9-468B-A4FB-8D1A215E4E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6943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D59-F5A0-4952-B04D-853CAB9B1A36}" type="datetimeFigureOut">
              <a:rPr lang="fr-CA" smtClean="0"/>
              <a:t>2020-08-30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A6E1-95C9-468B-A4FB-8D1A215E4E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8213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D59-F5A0-4952-B04D-853CAB9B1A36}" type="datetimeFigureOut">
              <a:rPr lang="fr-CA" smtClean="0"/>
              <a:t>2020-08-30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A6E1-95C9-468B-A4FB-8D1A215E4E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8847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D59-F5A0-4952-B04D-853CAB9B1A36}" type="datetimeFigureOut">
              <a:rPr lang="fr-CA" smtClean="0"/>
              <a:t>2020-08-30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A6E1-95C9-468B-A4FB-8D1A215E4E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0924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D59-F5A0-4952-B04D-853CAB9B1A36}" type="datetimeFigureOut">
              <a:rPr lang="fr-CA" smtClean="0"/>
              <a:t>2020-08-30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A6E1-95C9-468B-A4FB-8D1A215E4E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536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D59-F5A0-4952-B04D-853CAB9B1A36}" type="datetimeFigureOut">
              <a:rPr lang="fr-CA" smtClean="0"/>
              <a:t>2020-08-30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A6E1-95C9-468B-A4FB-8D1A215E4E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36118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D59-F5A0-4952-B04D-853CAB9B1A36}" type="datetimeFigureOut">
              <a:rPr lang="fr-CA" smtClean="0"/>
              <a:t>2020-08-30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A6E1-95C9-468B-A4FB-8D1A215E4E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266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D59-F5A0-4952-B04D-853CAB9B1A36}" type="datetimeFigureOut">
              <a:rPr lang="fr-CA" smtClean="0"/>
              <a:t>2020-08-30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A6E1-95C9-468B-A4FB-8D1A215E4E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762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1CD59-F5A0-4952-B04D-853CAB9B1A36}" type="datetimeFigureOut">
              <a:rPr lang="fr-CA" smtClean="0"/>
              <a:t>2020-08-30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A6E1-95C9-468B-A4FB-8D1A215E4E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36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916832" y="305534"/>
            <a:ext cx="29610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latin typeface="Comic Sans MS" panose="030F0702030302020204" pitchFamily="66" charset="0"/>
              </a:rPr>
              <a:t>Liste mots d’orthographe </a:t>
            </a:r>
          </a:p>
          <a:p>
            <a:r>
              <a:rPr lang="fr-CA" dirty="0">
                <a:latin typeface="Comic Sans MS" panose="030F0702030302020204" pitchFamily="66" charset="0"/>
              </a:rPr>
              <a:t>	</a:t>
            </a:r>
            <a:r>
              <a:rPr lang="fr-CA" dirty="0" smtClean="0">
                <a:latin typeface="Comic Sans MS" panose="030F0702030302020204" pitchFamily="66" charset="0"/>
              </a:rPr>
              <a:t>2</a:t>
            </a:r>
            <a:r>
              <a:rPr lang="fr-CA" baseline="30000" dirty="0" smtClean="0">
                <a:latin typeface="Comic Sans MS" panose="030F0702030302020204" pitchFamily="66" charset="0"/>
              </a:rPr>
              <a:t>ème</a:t>
            </a:r>
            <a:r>
              <a:rPr lang="fr-CA" dirty="0" smtClean="0">
                <a:latin typeface="Comic Sans MS" panose="030F0702030302020204" pitchFamily="66" charset="0"/>
              </a:rPr>
              <a:t> année</a:t>
            </a:r>
          </a:p>
          <a:p>
            <a:r>
              <a:rPr lang="fr-CA" dirty="0" smtClean="0">
                <a:latin typeface="Comic Sans MS" panose="030F0702030302020204" pitchFamily="66" charset="0"/>
              </a:rPr>
              <a:t>	2020-2021</a:t>
            </a:r>
          </a:p>
          <a:p>
            <a:r>
              <a:rPr lang="fr-CA" dirty="0" smtClean="0">
                <a:latin typeface="Comic Sans MS" panose="030F0702030302020204" pitchFamily="66" charset="0"/>
              </a:rPr>
              <a:t>	      </a:t>
            </a:r>
            <a:endParaRPr lang="fr-CA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216406"/>
              </p:ext>
            </p:extLst>
          </p:nvPr>
        </p:nvGraphicFramePr>
        <p:xfrm>
          <a:off x="261328" y="1763688"/>
          <a:ext cx="6403892" cy="592785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96144"/>
                <a:gridCol w="1368152"/>
                <a:gridCol w="3739596"/>
              </a:tblGrid>
              <a:tr h="807211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Liste 1</a:t>
                      </a:r>
                      <a:endParaRPr lang="fr-CA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dirty="0" smtClean="0">
                          <a:latin typeface="Comic Sans MS" panose="030F0702030302020204" pitchFamily="66" charset="0"/>
                        </a:rPr>
                        <a:t>on</a:t>
                      </a:r>
                    </a:p>
                    <a:p>
                      <a:endParaRPr lang="fr-CA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l’oncle, monter, la chanson, non, répondre, </a:t>
                      </a:r>
                    </a:p>
                    <a:p>
                      <a:r>
                        <a:rPr kumimoji="0" lang="fr-C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le bonbon, le dragon</a:t>
                      </a:r>
                      <a:endParaRPr lang="fr-CA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726859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Liste</a:t>
                      </a:r>
                      <a:r>
                        <a:rPr lang="fr-CA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 2</a:t>
                      </a:r>
                    </a:p>
                    <a:p>
                      <a:r>
                        <a:rPr lang="fr-CA" sz="105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fr-CA" sz="105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b="0" dirty="0" smtClean="0">
                          <a:latin typeface="Comic Sans MS" panose="030F0702030302020204" pitchFamily="66" charset="0"/>
                        </a:rPr>
                        <a:t>ou </a:t>
                      </a:r>
                      <a:endParaRPr lang="fr-CA" sz="16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(le) nouveau, (la) nouvelle, la cour, sous, toujours, pour, surtout, partout, tourner, le bout, (le)tout, tous, toute</a:t>
                      </a:r>
                      <a:endParaRPr kumimoji="0" lang="fr-CA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CA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26859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Liste</a:t>
                      </a:r>
                      <a:r>
                        <a:rPr lang="fr-CA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 3</a:t>
                      </a:r>
                      <a:endParaRPr lang="fr-CA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dirty="0" smtClean="0">
                          <a:latin typeface="Comic Sans MS" panose="030F0702030302020204" pitchFamily="66" charset="0"/>
                        </a:rPr>
                        <a:t>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au, l’auto, haut/haute,</a:t>
                      </a:r>
                      <a:r>
                        <a:rPr lang="fr-CA" sz="1400" baseline="0" dirty="0" smtClean="0">
                          <a:latin typeface="Comic Sans MS" panose="030F0702030302020204" pitchFamily="66" charset="0"/>
                        </a:rPr>
                        <a:t> faux, fausse, autour, aussi + le </a:t>
                      </a:r>
                      <a:r>
                        <a:rPr lang="fr-CA" sz="1400" b="1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verbe avoir</a:t>
                      </a:r>
                      <a:endParaRPr lang="fr-CA" sz="1400" baseline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CA" sz="11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1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Règle</a:t>
                      </a:r>
                      <a:r>
                        <a:rPr kumimoji="0" lang="fr-CA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: Souvent, quand j’entends « o » au début  d’un mot, j’écris « au ».</a:t>
                      </a:r>
                    </a:p>
                  </a:txBody>
                  <a:tcPr/>
                </a:tc>
              </a:tr>
              <a:tr h="726859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Liste</a:t>
                      </a:r>
                      <a:r>
                        <a:rPr lang="fr-CA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fr-CA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la peau, le tableau, le bateau, l’oiseau,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le morceau, le jumeau, le château, le ciseau, le drapeau, (le)</a:t>
                      </a:r>
                      <a:r>
                        <a:rPr lang="fr-CA" sz="1400" baseline="0" dirty="0" smtClean="0">
                          <a:latin typeface="Comic Sans MS" panose="030F0702030302020204" pitchFamily="66" charset="0"/>
                        </a:rPr>
                        <a:t> nouveau</a:t>
                      </a:r>
                      <a:endParaRPr lang="fr-CA" sz="140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100" b="1" u="sng" dirty="0" smtClean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b="1" u="sng" dirty="0" smtClean="0">
                          <a:effectLst/>
                          <a:latin typeface="Comic Sans MS" panose="030F0702030302020204" pitchFamily="66" charset="0"/>
                        </a:rPr>
                        <a:t>Règle:</a:t>
                      </a:r>
                      <a:r>
                        <a:rPr lang="fr-CA" sz="1100" b="1" dirty="0" smtClean="0">
                          <a:effectLst/>
                          <a:latin typeface="Comic Sans MS" panose="030F0702030302020204" pitchFamily="66" charset="0"/>
                        </a:rPr>
                        <a:t> Souvent, quand j’entends « o » à la fin d’un mot, j’écris « eau ».</a:t>
                      </a:r>
                    </a:p>
                  </a:txBody>
                  <a:tcPr/>
                </a:tc>
              </a:tr>
              <a:tr h="7268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b="0" dirty="0" smtClean="0">
                          <a:latin typeface="Comic Sans MS" panose="030F0702030302020204" pitchFamily="66" charset="0"/>
                        </a:rPr>
                        <a:t>Liste</a:t>
                      </a:r>
                      <a:r>
                        <a:rPr lang="fr-CA" sz="1800" b="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CA" sz="1800" b="0" dirty="0" smtClean="0">
                          <a:latin typeface="Comic Sans MS" panose="030F0702030302020204" pitchFamily="66" charset="0"/>
                        </a:rPr>
                        <a:t> 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CA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50" dirty="0" smtClean="0"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 c doux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la face, parce que, la leçon, ce, ces, cet, cette, celui, ceux, celle, celles, certain, certaine, le prince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4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7268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b="0" dirty="0" smtClean="0">
                          <a:latin typeface="Comic Sans MS" panose="030F0702030302020204" pitchFamily="66" charset="0"/>
                        </a:rPr>
                        <a:t>Liste</a:t>
                      </a:r>
                      <a:r>
                        <a:rPr lang="fr-CA" sz="1800" b="0" baseline="0" dirty="0" smtClean="0">
                          <a:latin typeface="Comic Sans MS" panose="030F0702030302020204" pitchFamily="66" charset="0"/>
                        </a:rPr>
                        <a:t> 6</a:t>
                      </a:r>
                      <a:endParaRPr lang="fr-CA" sz="1800" b="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  c dur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avec, la lecture, le café, le canard,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à côté de, le coq,</a:t>
                      </a:r>
                      <a:r>
                        <a:rPr lang="fr-CA" sz="1400" baseline="0" dirty="0" smtClean="0">
                          <a:latin typeface="Comic Sans MS" panose="030F0702030302020204" pitchFamily="66" charset="0"/>
                        </a:rPr>
                        <a:t> comment, la cane, coquin</a:t>
                      </a:r>
                      <a:r>
                        <a:rPr kumimoji="0" lang="fr-CA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CA" sz="10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Règle</a:t>
                      </a:r>
                      <a:r>
                        <a:rPr kumimoji="0" lang="fr-CA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:Si j’entends (k) au début des mots, j’écris le plus souvent « c ».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955351" y="8532440"/>
            <a:ext cx="5137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(  ) </a:t>
            </a:r>
            <a:r>
              <a:rPr lang="fr-CA" sz="1200" b="1" dirty="0" smtClean="0">
                <a:latin typeface="Comic Sans MS" panose="030F0702030302020204" pitchFamily="66" charset="0"/>
              </a:rPr>
              <a:t>indique qu’on utilise le déterminant lorsque le mot est un nom.</a:t>
            </a:r>
            <a:endParaRPr lang="fr-CA" sz="1200" b="1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C:\Users\france.beausejour\AppData\Local\Microsoft\Windows\Temporary Internet Files\Content.IE5\2VVT4941\MC900441732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112" y="305534"/>
            <a:ext cx="973832" cy="973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lh4.googleusercontent.com/Th4yFFInP7eiQpRZMckLcMDv3PV_ikFGCXvZccCw-oy-hB7G-Qps_-rH4mowcSK91P12O16TJ8kbNszZIeZhsrWVqzSEf2tFPPkuKtRlbCHyBKwxjZLvMZWDB9oS2Cuncrc_tiu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39" y="132881"/>
            <a:ext cx="1159224" cy="154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45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32451"/>
              </p:ext>
            </p:extLst>
          </p:nvPr>
        </p:nvGraphicFramePr>
        <p:xfrm>
          <a:off x="188640" y="107504"/>
          <a:ext cx="6403892" cy="877095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96144"/>
                <a:gridCol w="1368152"/>
                <a:gridCol w="3739596"/>
              </a:tblGrid>
              <a:tr h="11521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Liste </a:t>
                      </a:r>
                      <a:r>
                        <a:rPr lang="fr-CA" baseline="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fr-CA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dirty="0" smtClean="0"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CA" baseline="0" dirty="0" smtClean="0">
                          <a:latin typeface="Comic Sans MS" panose="030F0702030302020204" pitchFamily="66" charset="0"/>
                        </a:rPr>
                        <a:t>g doux</a:t>
                      </a:r>
                    </a:p>
                    <a:p>
                      <a:endParaRPr lang="fr-CA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b="0" dirty="0" smtClean="0">
                          <a:latin typeface="Comic Sans MS" panose="030F0702030302020204" pitchFamily="66" charset="0"/>
                        </a:rPr>
                        <a:t>l’image, large, l’orange, </a:t>
                      </a:r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(le)</a:t>
                      </a:r>
                      <a:r>
                        <a:rPr lang="fr-CA" sz="1400" baseline="0" dirty="0" smtClean="0">
                          <a:latin typeface="Comic Sans MS" panose="030F0702030302020204" pitchFamily="66" charset="0"/>
                        </a:rPr>
                        <a:t> sage, nager, agile, le singe, le magicien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b="1" u="sng" baseline="0" dirty="0" smtClean="0">
                          <a:latin typeface="Comic Sans MS" panose="030F0702030302020204" pitchFamily="66" charset="0"/>
                        </a:rPr>
                        <a:t>Règle du fromage</a:t>
                      </a:r>
                      <a:r>
                        <a:rPr lang="fr-CA" sz="1200" b="1" baseline="0" dirty="0" smtClean="0">
                          <a:latin typeface="Comic Sans MS" panose="030F0702030302020204" pitchFamily="66" charset="0"/>
                        </a:rPr>
                        <a:t>: Si j’entends  « j »  à la fin d’un mot, j'écris toujours « </a:t>
                      </a:r>
                      <a:r>
                        <a:rPr lang="fr-CA" sz="1200" b="1" baseline="0" dirty="0" err="1" smtClean="0">
                          <a:latin typeface="Comic Sans MS" panose="030F0702030302020204" pitchFamily="66" charset="0"/>
                        </a:rPr>
                        <a:t>ge</a:t>
                      </a:r>
                      <a:r>
                        <a:rPr lang="fr-CA" sz="1200" b="1" baseline="0" dirty="0" smtClean="0">
                          <a:latin typeface="Comic Sans MS" panose="030F0702030302020204" pitchFamily="66" charset="0"/>
                        </a:rPr>
                        <a:t> ». Le g fait j devant e-i-y.</a:t>
                      </a:r>
                      <a:endParaRPr lang="fr-CA" sz="1200" b="1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8979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Liste</a:t>
                      </a:r>
                      <a:r>
                        <a:rPr lang="fr-CA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dirty="0" smtClean="0"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 g dur</a:t>
                      </a:r>
                    </a:p>
                    <a:p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fr-CA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le </a:t>
                      </a:r>
                      <a:r>
                        <a:rPr lang="fr-CA" sz="1400" baseline="0" dirty="0" smtClean="0">
                          <a:latin typeface="Comic Sans MS" panose="030F0702030302020204" pitchFamily="66" charset="0"/>
                        </a:rPr>
                        <a:t>goût, le gâteau, le garçon, le gant, </a:t>
                      </a:r>
                    </a:p>
                    <a:p>
                      <a:r>
                        <a:rPr lang="fr-CA" sz="1400" baseline="0" dirty="0" smtClean="0">
                          <a:latin typeface="Comic Sans MS" panose="030F0702030302020204" pitchFamily="66" charset="0"/>
                        </a:rPr>
                        <a:t>la </a:t>
                      </a:r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figure, le garage, le gorille, le légume</a:t>
                      </a:r>
                      <a:r>
                        <a:rPr lang="fr-CA" sz="1400" baseline="0" dirty="0" smtClean="0">
                          <a:latin typeface="Comic Sans MS" panose="030F0702030302020204" pitchFamily="66" charset="0"/>
                        </a:rPr>
                        <a:t> + </a:t>
                      </a:r>
                      <a:r>
                        <a:rPr lang="fr-CA" sz="1400" b="1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le verbe être</a:t>
                      </a:r>
                      <a:endParaRPr lang="fr-CA" sz="14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fr-CA" sz="1200" b="1" u="none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La lettre « g » fait le « g « dur devant les lettres a-o-u-r-l.</a:t>
                      </a:r>
                    </a:p>
                  </a:txBody>
                  <a:tcPr/>
                </a:tc>
              </a:tr>
              <a:tr h="630912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Liste 9</a:t>
                      </a:r>
                      <a:endParaRPr lang="fr-CA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>
                          <a:latin typeface="Comic Sans MS" panose="030F0702030302020204" pitchFamily="66" charset="0"/>
                        </a:rPr>
                        <a:t>ch</a:t>
                      </a: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/</a:t>
                      </a:r>
                      <a:r>
                        <a:rPr lang="fr-CA" dirty="0" err="1" smtClean="0">
                          <a:latin typeface="Comic Sans MS" panose="030F0702030302020204" pitchFamily="66" charset="0"/>
                        </a:rPr>
                        <a:t>gn</a:t>
                      </a:r>
                      <a:endParaRPr lang="fr-CA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CA" sz="1400" baseline="0" dirty="0" smtClean="0">
                          <a:latin typeface="Comic Sans MS" panose="030F0702030302020204" pitchFamily="66" charset="0"/>
                        </a:rPr>
                        <a:t>le chat, la chemise, la campagne, gagner, l’enseignante, le chocolat</a:t>
                      </a:r>
                      <a:endParaRPr lang="fr-CA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Liste 10</a:t>
                      </a:r>
                      <a:endParaRPr lang="fr-CA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>
                          <a:latin typeface="Comic Sans MS" panose="030F0702030302020204" pitchFamily="66" charset="0"/>
                        </a:rPr>
                        <a:t>ui</a:t>
                      </a: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/ ph</a:t>
                      </a:r>
                      <a:endParaRPr lang="fr-CA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la</a:t>
                      </a:r>
                      <a:r>
                        <a:rPr lang="fr-CA" sz="1400" baseline="0" dirty="0" smtClean="0">
                          <a:latin typeface="Comic Sans MS" panose="030F0702030302020204" pitchFamily="66" charset="0"/>
                        </a:rPr>
                        <a:t> pluie, le ruisseau, la truie,  phoque,</a:t>
                      </a:r>
                    </a:p>
                    <a:p>
                      <a:r>
                        <a:rPr lang="fr-CA" sz="1400" baseline="0" dirty="0" smtClean="0">
                          <a:latin typeface="Comic Sans MS" panose="030F0702030302020204" pitchFamily="66" charset="0"/>
                        </a:rPr>
                        <a:t>phrase, téléphone.</a:t>
                      </a:r>
                      <a:endParaRPr lang="fr-CA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897903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Liste</a:t>
                      </a:r>
                      <a:r>
                        <a:rPr lang="fr-CA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 11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0" lang="fr-CA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 /</a:t>
                      </a:r>
                      <a:r>
                        <a:rPr kumimoji="0" lang="fr-CA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ss</a:t>
                      </a:r>
                      <a:endParaRPr kumimoji="0" lang="fr-C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la princesse, passer, suivre, savoir, sage,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la personne, l’ourson, le costume, basse, la sorcière, grosse, l’espace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CA" sz="105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05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Règle du  s/ </a:t>
                      </a:r>
                      <a:r>
                        <a:rPr kumimoji="0" lang="fr-CA" sz="1050" b="1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ss</a:t>
                      </a:r>
                      <a:r>
                        <a:rPr kumimoji="0" lang="fr-CA" sz="105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CA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: Le « s »  à l’intérieur d’un mot peut s’écrire avec un seul s mais il faut 2 s  s’il est placé entre 2 voyelles.  1 voyelle 1 «s», 2 voyelles 2 « s »</a:t>
                      </a:r>
                    </a:p>
                  </a:txBody>
                  <a:tcPr/>
                </a:tc>
              </a:tr>
              <a:tr h="8979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Liste 12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C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 = 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amuser, (la) rose, onze, douze, treize, quatorze, quinze, seize, zéro, la phrase, la chose, la maison, grise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CA" sz="11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1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Règle du : S « z 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Souvent, quand j’entends le « z » à l’intérieur d’un mot, j’écris « s ».</a:t>
                      </a:r>
                    </a:p>
                  </a:txBody>
                  <a:tcPr/>
                </a:tc>
              </a:tr>
              <a:tr h="8979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Liste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5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0" lang="fr-CA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b="1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0" lang="fr-CA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« e » final qui ne se prononce 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la nature, la banane, la patate, l’automne, (le) malade,  la madame, la lecture + </a:t>
                      </a:r>
                      <a:r>
                        <a:rPr kumimoji="0" lang="fr-C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verbe aimer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CA" sz="11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1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Règle du pirate:</a:t>
                      </a:r>
                      <a:r>
                        <a:rPr kumimoji="0" lang="fr-CA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« e » final qui ne se prononce pas,  mais qui rend audible la dernière consonne</a:t>
                      </a:r>
                      <a:r>
                        <a:rPr kumimoji="0" lang="fr-C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</a:tr>
              <a:tr h="8979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Liste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dirty="0" smtClean="0"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CA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m</a:t>
                      </a: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  b/p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tomber, le printemps, le temps,</a:t>
                      </a:r>
                    </a:p>
                    <a:p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la chambre, le trombone, le vampire,</a:t>
                      </a:r>
                    </a:p>
                    <a:p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la trompette, le champignon</a:t>
                      </a:r>
                    </a:p>
                    <a:p>
                      <a:endParaRPr lang="fr-CA" sz="1100" b="1" u="sng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fr-CA" sz="1100" b="1" u="sng" dirty="0" smtClean="0">
                          <a:latin typeface="Comic Sans MS" panose="030F0702030302020204" pitchFamily="66" charset="0"/>
                        </a:rPr>
                        <a:t>Règle de M. Champion:</a:t>
                      </a:r>
                      <a:r>
                        <a:rPr lang="fr-CA" sz="1100" b="1" u="none" dirty="0" smtClean="0">
                          <a:latin typeface="Comic Sans MS" panose="030F0702030302020204" pitchFamily="66" charset="0"/>
                        </a:rPr>
                        <a:t> D</a:t>
                      </a:r>
                      <a:r>
                        <a:rPr lang="fr-CA" sz="1100" b="1" dirty="0" smtClean="0">
                          <a:latin typeface="Comic Sans MS" panose="030F0702030302020204" pitchFamily="66" charset="0"/>
                        </a:rPr>
                        <a:t>evant « b » et « p », on écrit un « m ».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119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532587"/>
              </p:ext>
            </p:extLst>
          </p:nvPr>
        </p:nvGraphicFramePr>
        <p:xfrm>
          <a:off x="394670" y="323528"/>
          <a:ext cx="6048672" cy="860645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152127"/>
                <a:gridCol w="1512168"/>
                <a:gridCol w="3384377"/>
              </a:tblGrid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b="0" dirty="0" smtClean="0">
                          <a:latin typeface="Comic Sans MS" panose="030F0702030302020204" pitchFamily="66" charset="0"/>
                        </a:rPr>
                        <a:t>Liste</a:t>
                      </a:r>
                      <a:r>
                        <a:rPr lang="fr-CA" b="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CA" b="0" dirty="0" smtClean="0">
                          <a:latin typeface="Comic Sans MS" panose="030F0702030302020204" pitchFamily="66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0" dirty="0" smtClean="0">
                          <a:latin typeface="Comic Sans MS" panose="030F0702030302020204" pitchFamily="66" charset="0"/>
                        </a:rPr>
                        <a:t>é/er/</a:t>
                      </a:r>
                      <a:r>
                        <a:rPr lang="fr-CA" b="0" dirty="0" err="1" smtClean="0">
                          <a:latin typeface="Comic Sans MS" panose="030F0702030302020204" pitchFamily="66" charset="0"/>
                        </a:rPr>
                        <a:t>ez</a:t>
                      </a:r>
                      <a:endParaRPr lang="fr-CA" b="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b="0" dirty="0" smtClean="0">
                          <a:latin typeface="Comic Sans MS" panose="030F0702030302020204" pitchFamily="66" charset="0"/>
                        </a:rPr>
                        <a:t>aller,</a:t>
                      </a:r>
                      <a:r>
                        <a:rPr lang="fr-CA" sz="1200" b="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CA" sz="1200" b="0" dirty="0" smtClean="0">
                          <a:latin typeface="Comic Sans MS" panose="030F0702030302020204" pitchFamily="66" charset="0"/>
                        </a:rPr>
                        <a:t>l’été, chez, trouver, arriver, appeler, marier, l’idée, la fée, l’école, le déjeuner, </a:t>
                      </a:r>
                    </a:p>
                    <a:p>
                      <a:r>
                        <a:rPr lang="fr-CA" sz="1200" b="0" dirty="0" smtClean="0">
                          <a:latin typeface="Comic Sans MS" panose="030F0702030302020204" pitchFamily="66" charset="0"/>
                        </a:rPr>
                        <a:t>le nez, le  papier, parler, chanter,</a:t>
                      </a:r>
                      <a:r>
                        <a:rPr lang="fr-CA" sz="1200" b="0" baseline="0" dirty="0" smtClean="0">
                          <a:latin typeface="Comic Sans MS" panose="030F0702030302020204" pitchFamily="66" charset="0"/>
                        </a:rPr>
                        <a:t> assez</a:t>
                      </a:r>
                      <a:endParaRPr kumimoji="0" lang="fr-CA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95798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Liste</a:t>
                      </a:r>
                      <a:r>
                        <a:rPr lang="fr-CA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16</a:t>
                      </a:r>
                      <a:endParaRPr lang="fr-CA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è/ê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C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le père, la mère, l’élève, après, très, même, près, arrêter, la prière + </a:t>
                      </a:r>
                      <a:r>
                        <a:rPr kumimoji="0" lang="fr-CA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le verbe aller</a:t>
                      </a:r>
                      <a:r>
                        <a:rPr kumimoji="0" lang="fr-C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.</a:t>
                      </a:r>
                      <a:endParaRPr lang="fr-CA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960386">
                <a:tc>
                  <a:txBody>
                    <a:bodyPr/>
                    <a:lstStyle/>
                    <a:p>
                      <a:r>
                        <a:rPr lang="fr-CA" b="0" dirty="0" smtClean="0">
                          <a:latin typeface="Comic Sans MS" panose="030F0702030302020204" pitchFamily="66" charset="0"/>
                        </a:rPr>
                        <a:t>Liste</a:t>
                      </a:r>
                      <a:r>
                        <a:rPr lang="fr-CA" b="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CA" b="0" dirty="0" smtClean="0">
                          <a:latin typeface="Comic Sans MS" panose="030F0702030302020204" pitchFamily="66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0" dirty="0" smtClean="0">
                          <a:latin typeface="Comic Sans MS" panose="030F0702030302020204" pitchFamily="66" charset="0"/>
                        </a:rPr>
                        <a:t>ai/</a:t>
                      </a:r>
                      <a:r>
                        <a:rPr lang="fr-CA" b="0" dirty="0" err="1" smtClean="0">
                          <a:latin typeface="Comic Sans MS" panose="030F0702030302020204" pitchFamily="66" charset="0"/>
                        </a:rPr>
                        <a:t>ei</a:t>
                      </a:r>
                      <a:r>
                        <a:rPr lang="fr-CA" b="0" dirty="0" smtClean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r>
                        <a:rPr lang="fr-CA" b="0" dirty="0" smtClean="0">
                          <a:latin typeface="Comic Sans MS" panose="030F0702030302020204" pitchFamily="66" charset="0"/>
                        </a:rPr>
                        <a:t>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0" dirty="0" smtClean="0">
                          <a:latin typeface="Comic Sans MS" panose="030F0702030302020204" pitchFamily="66" charset="0"/>
                        </a:rPr>
                        <a:t>faire, la paire, la semaine, laid/laide, jamais, la peine, la  reine, (le) vrai, vraiment, (le) plaisir, la neige, le gilet, l’alphabet, le ballet </a:t>
                      </a:r>
                    </a:p>
                    <a:p>
                      <a:endParaRPr lang="fr-CA" sz="1000" b="0" u="sng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fr-CA" sz="1000" b="1" u="sng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Règle</a:t>
                      </a:r>
                      <a:r>
                        <a:rPr lang="fr-CA" sz="10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:</a:t>
                      </a:r>
                      <a:r>
                        <a:rPr lang="fr-CA" sz="1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10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Quand j’entends «è», j’écris «è», «ai» ou «</a:t>
                      </a:r>
                      <a:r>
                        <a:rPr lang="fr-CA" sz="1000" b="1" kern="1200" dirty="0" err="1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ei</a:t>
                      </a:r>
                      <a:r>
                        <a:rPr lang="fr-CA" sz="10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»</a:t>
                      </a:r>
                      <a:r>
                        <a:rPr lang="fr-CA" sz="1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10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Souvent, quand j’entends «è» au début d’un mot, j’écris «ai».</a:t>
                      </a:r>
                      <a:r>
                        <a:rPr lang="fr-CA" sz="1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10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Parfois, quand j’entends «è», j’écris «</a:t>
                      </a:r>
                      <a:r>
                        <a:rPr lang="fr-CA" sz="1000" b="1" kern="1200" dirty="0" err="1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ei</a:t>
                      </a:r>
                      <a:r>
                        <a:rPr lang="fr-CA" sz="10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» (c'est très rare).</a:t>
                      </a:r>
                      <a:endParaRPr lang="fr-CA" sz="1000" b="1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686152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Liste 18</a:t>
                      </a:r>
                      <a:endParaRPr lang="fr-CA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er (serpent)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dernier/dernière, l’hiver, derrière, vers, cher, merci + </a:t>
                      </a:r>
                      <a:r>
                        <a:rPr lang="fr-CA" sz="1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le verbe faire</a:t>
                      </a:r>
                    </a:p>
                  </a:txBody>
                  <a:tcPr/>
                </a:tc>
              </a:tr>
              <a:tr h="960386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Liste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en, encore, ensuite, entre, entendre trente, (le) moment, la jument, le parent, penser, cent,</a:t>
                      </a:r>
                      <a:r>
                        <a:rPr lang="fr-CA" sz="14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prendre, souvent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b="1" dirty="0" smtClean="0">
                          <a:latin typeface="Comic Sans MS" panose="030F0702030302020204" pitchFamily="66" charset="0"/>
                        </a:rPr>
                        <a:t>Règle: Lorsque j'entends « en » au début des mots, généralement, on écrit « en ». </a:t>
                      </a:r>
                      <a:endParaRPr lang="fr-CA" sz="1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788726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Liste</a:t>
                      </a:r>
                      <a:r>
                        <a:rPr lang="fr-CA" baseline="0" dirty="0" smtClean="0">
                          <a:latin typeface="Comic Sans MS" panose="030F0702030302020204" pitchFamily="66" charset="0"/>
                        </a:rPr>
                        <a:t> 20</a:t>
                      </a:r>
                      <a:endParaRPr lang="fr-CA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 smtClean="0">
                          <a:latin typeface="Comic Sans MS" panose="030F0702030302020204" pitchFamily="66" charset="0"/>
                        </a:rPr>
                        <a:t>an</a:t>
                      </a:r>
                      <a:endParaRPr lang="fr-CA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avant, devant, la tante, la grand-maman,  un an, le fantôme, sans, manger, soixante</a:t>
                      </a:r>
                    </a:p>
                  </a:txBody>
                  <a:tcPr/>
                </a:tc>
              </a:tr>
              <a:tr h="801734">
                <a:tc>
                  <a:txBody>
                    <a:bodyPr/>
                    <a:lstStyle/>
                    <a:p>
                      <a:r>
                        <a:rPr lang="fr-CA" sz="1800" b="0" dirty="0" smtClean="0">
                          <a:latin typeface="Comic Sans MS" panose="030F0702030302020204" pitchFamily="66" charset="0"/>
                        </a:rPr>
                        <a:t>Liste</a:t>
                      </a:r>
                      <a:r>
                        <a:rPr lang="fr-CA" sz="1800" b="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CA" sz="1800" b="0" dirty="0" smtClean="0">
                          <a:latin typeface="Comic Sans MS" panose="030F0702030302020204" pitchFamily="66" charset="0"/>
                        </a:rPr>
                        <a:t> 21</a:t>
                      </a:r>
                    </a:p>
                    <a:p>
                      <a:r>
                        <a:rPr lang="fr-CA" sz="90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fr-CA" sz="9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CA" b="0" dirty="0" err="1" smtClean="0">
                          <a:latin typeface="Comic Sans MS" panose="030F0702030302020204" pitchFamily="66" charset="0"/>
                        </a:rPr>
                        <a:t>oi</a:t>
                      </a:r>
                      <a:r>
                        <a:rPr lang="fr-CA" b="0" dirty="0" smtClean="0">
                          <a:latin typeface="Comic Sans MS" panose="030F0702030302020204" pitchFamily="66" charset="0"/>
                        </a:rPr>
                        <a:t> / </a:t>
                      </a:r>
                      <a:r>
                        <a:rPr lang="fr-CA" b="0" dirty="0" err="1" smtClean="0">
                          <a:latin typeface="Comic Sans MS" panose="030F0702030302020204" pitchFamily="66" charset="0"/>
                        </a:rPr>
                        <a:t>oir</a:t>
                      </a:r>
                      <a:endParaRPr lang="fr-CA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C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b="0" dirty="0" smtClean="0">
                          <a:latin typeface="Comic Sans MS" panose="030F0702030302020204" pitchFamily="66" charset="0"/>
                        </a:rPr>
                        <a:t>voici, voilà, parfois, froid, froide </a:t>
                      </a:r>
                    </a:p>
                    <a:p>
                      <a:r>
                        <a:rPr lang="fr-CA" sz="1400" b="0" dirty="0" smtClean="0">
                          <a:latin typeface="Comic Sans MS" panose="030F0702030302020204" pitchFamily="66" charset="0"/>
                        </a:rPr>
                        <a:t>le bois, moi, toi, la voix, avoir, (le) devoir, (le) pouvoir, l’étoile, le voisin</a:t>
                      </a:r>
                    </a:p>
                  </a:txBody>
                  <a:tcPr/>
                </a:tc>
              </a:tr>
              <a:tr h="803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Liste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eu/</a:t>
                      </a:r>
                      <a:r>
                        <a:rPr lang="fr-CA" dirty="0" err="1" smtClean="0">
                          <a:latin typeface="Comic Sans MS" panose="030F0702030302020204" pitchFamily="66" charset="0"/>
                        </a:rPr>
                        <a:t>oeu</a:t>
                      </a:r>
                      <a:endParaRPr lang="fr-CA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C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un peu, joyeux/joyeuse, (le) vieux, </a:t>
                      </a:r>
                    </a:p>
                    <a:p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le vœu, le nœud, (le) deuxième, </a:t>
                      </a:r>
                    </a:p>
                    <a:p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peut-être, mieux,</a:t>
                      </a:r>
                      <a:r>
                        <a:rPr lang="fr-CA" sz="1400" baseline="0" dirty="0" smtClean="0">
                          <a:latin typeface="Comic Sans MS" panose="030F0702030302020204" pitchFamily="66" charset="0"/>
                        </a:rPr>
                        <a:t> eux + </a:t>
                      </a:r>
                      <a:r>
                        <a:rPr lang="fr-CA" sz="1400" b="1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le verbe dire</a:t>
                      </a:r>
                      <a:endParaRPr lang="fr-CA" sz="14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8358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Liste</a:t>
                      </a:r>
                      <a:r>
                        <a:rPr lang="fr-CA" baseline="0" dirty="0" smtClean="0">
                          <a:latin typeface="Comic Sans MS" panose="030F0702030302020204" pitchFamily="66" charset="0"/>
                        </a:rPr>
                        <a:t> 23</a:t>
                      </a:r>
                      <a:endParaRPr lang="fr-CA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 in/ </a:t>
                      </a:r>
                      <a:r>
                        <a:rPr lang="fr-CA" dirty="0" err="1" smtClean="0">
                          <a:latin typeface="Comic Sans MS" panose="030F0702030302020204" pitchFamily="66" charset="0"/>
                        </a:rPr>
                        <a:t>ain</a:t>
                      </a: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/</a:t>
                      </a:r>
                      <a:r>
                        <a:rPr lang="fr-CA" dirty="0" err="1" smtClean="0">
                          <a:latin typeface="Comic Sans MS" panose="030F0702030302020204" pitchFamily="66" charset="0"/>
                        </a:rPr>
                        <a:t>ein</a:t>
                      </a:r>
                      <a:endParaRPr lang="fr-CA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le cousin, enfin,</a:t>
                      </a:r>
                      <a:r>
                        <a:rPr lang="fr-CA" sz="14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le sapin, le lutin, </a:t>
                      </a:r>
                    </a:p>
                    <a:p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la ceinture, la peinture, la  main, le train, maintenant.</a:t>
                      </a:r>
                    </a:p>
                    <a:p>
                      <a:r>
                        <a:rPr lang="fr-CA" sz="1100" b="1" dirty="0" smtClean="0">
                          <a:latin typeface="Comic Sans MS" panose="030F0702030302020204" pitchFamily="66" charset="0"/>
                        </a:rPr>
                        <a:t>Règle: Les mots de 2 syllabes s’écrivent souvent avec </a:t>
                      </a:r>
                      <a:r>
                        <a:rPr lang="fr-CA" sz="1100" b="1" i="1" dirty="0" smtClean="0">
                          <a:latin typeface="Comic Sans MS" panose="030F0702030302020204" pitchFamily="66" charset="0"/>
                        </a:rPr>
                        <a:t>in</a:t>
                      </a:r>
                      <a:r>
                        <a:rPr lang="fr-CA" sz="1100" b="1" dirty="0" smtClean="0">
                          <a:latin typeface="Comic Sans MS" panose="030F0702030302020204" pitchFamily="66" charset="0"/>
                        </a:rPr>
                        <a:t>,</a:t>
                      </a:r>
                      <a:r>
                        <a:rPr lang="fr-CA" sz="1100" b="1" baseline="0" dirty="0" smtClean="0">
                          <a:latin typeface="Comic Sans MS" panose="030F0702030302020204" pitchFamily="66" charset="0"/>
                        </a:rPr>
                        <a:t> les mots d’une syllabe s’écrivent souvent </a:t>
                      </a:r>
                      <a:r>
                        <a:rPr lang="fr-CA" sz="1100" b="1" i="1" baseline="0" dirty="0" err="1" smtClean="0">
                          <a:latin typeface="Comic Sans MS" panose="030F0702030302020204" pitchFamily="66" charset="0"/>
                        </a:rPr>
                        <a:t>ain</a:t>
                      </a:r>
                      <a:r>
                        <a:rPr lang="fr-CA" sz="1100" b="1" baseline="0" dirty="0" smtClean="0">
                          <a:latin typeface="Comic Sans MS" panose="030F0702030302020204" pitchFamily="66" charset="0"/>
                        </a:rPr>
                        <a:t> et le </a:t>
                      </a:r>
                      <a:r>
                        <a:rPr lang="fr-CA" sz="1100" b="1" i="1" baseline="0" dirty="0" err="1" smtClean="0">
                          <a:latin typeface="Comic Sans MS" panose="030F0702030302020204" pitchFamily="66" charset="0"/>
                        </a:rPr>
                        <a:t>ein</a:t>
                      </a:r>
                      <a:r>
                        <a:rPr lang="fr-CA" sz="1100" b="1" baseline="0" dirty="0" smtClean="0">
                          <a:latin typeface="Comic Sans MS" panose="030F0702030302020204" pitchFamily="66" charset="0"/>
                        </a:rPr>
                        <a:t> est plus rare.</a:t>
                      </a:r>
                      <a:endParaRPr lang="fr-CA" sz="11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72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245189"/>
              </p:ext>
            </p:extLst>
          </p:nvPr>
        </p:nvGraphicFramePr>
        <p:xfrm>
          <a:off x="332656" y="179512"/>
          <a:ext cx="6336704" cy="840845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24136"/>
                <a:gridCol w="1512168"/>
                <a:gridCol w="3600400"/>
              </a:tblGrid>
              <a:tr h="720080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Liste 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>
                          <a:latin typeface="Comic Sans MS" panose="030F0702030302020204" pitchFamily="66" charset="0"/>
                        </a:rPr>
                        <a:t>eur</a:t>
                      </a: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/</a:t>
                      </a:r>
                      <a:r>
                        <a:rPr lang="fr-CA" dirty="0" err="1" smtClean="0">
                          <a:latin typeface="Comic Sans MS" panose="030F0702030302020204" pitchFamily="66" charset="0"/>
                        </a:rPr>
                        <a:t>oeur</a:t>
                      </a:r>
                      <a:endParaRPr lang="fr-CA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 smtClean="0">
                          <a:latin typeface="Comic Sans MS" panose="030F0702030302020204" pitchFamily="66" charset="0"/>
                        </a:rPr>
                        <a:t>la peur, leur, leurs, le cœur, la sœur,</a:t>
                      </a:r>
                    </a:p>
                    <a:p>
                      <a:r>
                        <a:rPr lang="fr-CA" sz="1200" dirty="0" smtClean="0">
                          <a:latin typeface="Comic Sans MS" panose="030F0702030302020204" pitchFamily="66" charset="0"/>
                        </a:rPr>
                        <a:t>la fleur,</a:t>
                      </a:r>
                      <a:r>
                        <a:rPr lang="fr-CA" sz="1200" baseline="0" dirty="0" smtClean="0">
                          <a:latin typeface="Comic Sans MS" panose="030F0702030302020204" pitchFamily="66" charset="0"/>
                        </a:rPr>
                        <a:t> (le) bonheur + le verbe faire</a:t>
                      </a:r>
                    </a:p>
                    <a:p>
                      <a:endParaRPr lang="fr-CA" sz="1100" b="1" u="sng" baseline="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fr-CA" sz="1100" b="1" u="sng" baseline="0" dirty="0" smtClean="0">
                          <a:latin typeface="Comic Sans MS" panose="030F0702030302020204" pitchFamily="66" charset="0"/>
                        </a:rPr>
                        <a:t>Règle</a:t>
                      </a:r>
                      <a:r>
                        <a:rPr lang="fr-CA" sz="1100" b="1" baseline="0" dirty="0" smtClean="0">
                          <a:latin typeface="Comic Sans MS" panose="030F0702030302020204" pitchFamily="66" charset="0"/>
                        </a:rPr>
                        <a:t> : Si j’entends « </a:t>
                      </a:r>
                      <a:r>
                        <a:rPr lang="fr-CA" sz="1100" b="1" baseline="0" dirty="0" err="1" smtClean="0">
                          <a:latin typeface="Comic Sans MS" panose="030F0702030302020204" pitchFamily="66" charset="0"/>
                        </a:rPr>
                        <a:t>eur</a:t>
                      </a:r>
                      <a:r>
                        <a:rPr lang="fr-CA" sz="1100" b="1" baseline="0" dirty="0" smtClean="0">
                          <a:latin typeface="Comic Sans MS" panose="030F0702030302020204" pitchFamily="66" charset="0"/>
                        </a:rPr>
                        <a:t> » à la fin d’un mot, j’écris presque toujours « </a:t>
                      </a:r>
                      <a:r>
                        <a:rPr lang="fr-CA" sz="1100" b="1" baseline="0" dirty="0" err="1" smtClean="0">
                          <a:latin typeface="Comic Sans MS" panose="030F0702030302020204" pitchFamily="66" charset="0"/>
                        </a:rPr>
                        <a:t>eur</a:t>
                      </a:r>
                      <a:r>
                        <a:rPr lang="fr-CA" sz="1100" b="1" baseline="0" dirty="0" smtClean="0">
                          <a:latin typeface="Comic Sans MS" panose="030F0702030302020204" pitchFamily="66" charset="0"/>
                        </a:rPr>
                        <a:t> ».</a:t>
                      </a:r>
                      <a:endParaRPr lang="fr-CA" sz="11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Liste </a:t>
                      </a:r>
                      <a:r>
                        <a:rPr lang="fr-CA" baseline="0" dirty="0" smtClean="0">
                          <a:latin typeface="Comic Sans MS" panose="030F0702030302020204" pitchFamily="66" charset="0"/>
                        </a:rPr>
                        <a:t>25</a:t>
                      </a:r>
                      <a:endParaRPr lang="fr-CA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dirty="0" err="1" smtClean="0">
                          <a:latin typeface="Comic Sans MS" panose="030F0702030302020204" pitchFamily="66" charset="0"/>
                        </a:rPr>
                        <a:t>ill</a:t>
                      </a:r>
                      <a:r>
                        <a:rPr lang="fr-CA" sz="1800" dirty="0" smtClean="0">
                          <a:latin typeface="Comic Sans MS" panose="030F0702030302020204" pitchFamily="66" charset="0"/>
                        </a:rPr>
                        <a:t>/</a:t>
                      </a:r>
                      <a:r>
                        <a:rPr lang="fr-CA" sz="1800" dirty="0" err="1" smtClean="0">
                          <a:latin typeface="Comic Sans MS" panose="030F0702030302020204" pitchFamily="66" charset="0"/>
                        </a:rPr>
                        <a:t>ouillle</a:t>
                      </a:r>
                      <a:r>
                        <a:rPr lang="fr-CA" sz="1800" dirty="0" smtClean="0">
                          <a:latin typeface="Comic Sans MS" panose="030F0702030302020204" pitchFamily="66" charset="0"/>
                        </a:rPr>
                        <a:t>/ail</a:t>
                      </a:r>
                      <a:endParaRPr lang="fr-CA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la famille, la bille, gentille,</a:t>
                      </a:r>
                      <a:r>
                        <a:rPr lang="fr-CA" sz="1400" baseline="0" dirty="0" smtClean="0">
                          <a:latin typeface="Comic Sans MS" panose="030F0702030302020204" pitchFamily="66" charset="0"/>
                        </a:rPr>
                        <a:t> la grenouille, chatouille, la médaille, </a:t>
                      </a:r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le chandail, la bataille</a:t>
                      </a:r>
                      <a:endParaRPr lang="fr-CA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Liste 26</a:t>
                      </a:r>
                    </a:p>
                    <a:p>
                      <a:r>
                        <a:rPr lang="fr-CA" sz="100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fr-CA" sz="1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CA" sz="1800" dirty="0" err="1" smtClean="0">
                          <a:latin typeface="Comic Sans MS" panose="030F0702030302020204" pitchFamily="66" charset="0"/>
                        </a:rPr>
                        <a:t>eil</a:t>
                      </a:r>
                      <a:r>
                        <a:rPr lang="fr-CA" sz="1800" dirty="0" smtClean="0">
                          <a:latin typeface="Comic Sans MS" panose="030F0702030302020204" pitchFamily="66" charset="0"/>
                        </a:rPr>
                        <a:t>/</a:t>
                      </a:r>
                      <a:r>
                        <a:rPr lang="fr-CA" sz="1800" dirty="0" err="1" smtClean="0">
                          <a:latin typeface="Comic Sans MS" panose="030F0702030302020204" pitchFamily="66" charset="0"/>
                        </a:rPr>
                        <a:t>euil</a:t>
                      </a:r>
                      <a:endParaRPr lang="fr-CA" sz="18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CA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l’oreille, l’abeille, le conseil, le fauteuil, l’écureuil, le chevreuil, la feuille </a:t>
                      </a:r>
                    </a:p>
                    <a:p>
                      <a:endParaRPr lang="fr-CA" sz="1100" b="1" u="sng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fr-CA" sz="1100" b="1" u="sng" dirty="0" smtClean="0">
                          <a:latin typeface="Comic Sans MS" panose="030F0702030302020204" pitchFamily="66" charset="0"/>
                        </a:rPr>
                        <a:t>Règle</a:t>
                      </a:r>
                      <a:r>
                        <a:rPr lang="fr-CA" sz="1100" b="1" dirty="0" smtClean="0">
                          <a:latin typeface="Comic Sans MS" panose="030F0702030302020204" pitchFamily="66" charset="0"/>
                        </a:rPr>
                        <a:t>: Les noms féminins s’écrivent généralement </a:t>
                      </a:r>
                      <a:r>
                        <a:rPr lang="fr-CA" sz="1100" b="1" dirty="0" err="1" smtClean="0">
                          <a:latin typeface="Comic Sans MS" panose="030F0702030302020204" pitchFamily="66" charset="0"/>
                        </a:rPr>
                        <a:t>euille</a:t>
                      </a:r>
                      <a:r>
                        <a:rPr lang="fr-CA" sz="1100" b="1" dirty="0" smtClean="0">
                          <a:latin typeface="Comic Sans MS" panose="030F0702030302020204" pitchFamily="66" charset="0"/>
                        </a:rPr>
                        <a:t> et </a:t>
                      </a:r>
                      <a:r>
                        <a:rPr lang="fr-CA" sz="1100" b="1" dirty="0" err="1" smtClean="0">
                          <a:latin typeface="Comic Sans MS" panose="030F0702030302020204" pitchFamily="66" charset="0"/>
                        </a:rPr>
                        <a:t>eille</a:t>
                      </a:r>
                      <a:r>
                        <a:rPr lang="fr-CA" sz="1100" b="1" dirty="0" smtClean="0">
                          <a:latin typeface="Comic Sans MS" panose="030F0702030302020204" pitchFamily="66" charset="0"/>
                        </a:rPr>
                        <a:t>.</a:t>
                      </a:r>
                      <a:endParaRPr lang="fr-CA" sz="11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563840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Liste 27</a:t>
                      </a:r>
                      <a:endParaRPr lang="fr-CA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CA" sz="1800" dirty="0" err="1" smtClean="0">
                          <a:latin typeface="Comic Sans MS" panose="030F0702030302020204" pitchFamily="66" charset="0"/>
                        </a:rPr>
                        <a:t>ier</a:t>
                      </a:r>
                      <a:r>
                        <a:rPr lang="fr-CA" sz="1800" dirty="0" smtClean="0">
                          <a:latin typeface="Comic Sans MS" panose="030F0702030302020204" pitchFamily="66" charset="0"/>
                        </a:rPr>
                        <a:t>/ion/</a:t>
                      </a:r>
                      <a:r>
                        <a:rPr lang="fr-CA" sz="1800" dirty="0" err="1" smtClean="0">
                          <a:latin typeface="Comic Sans MS" panose="030F0702030302020204" pitchFamily="66" charset="0"/>
                        </a:rPr>
                        <a:t>ien</a:t>
                      </a:r>
                      <a:endParaRPr lang="fr-CA" sz="18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CA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(le) bien, le chien, le lion, l’invitation,</a:t>
                      </a:r>
                      <a:r>
                        <a:rPr lang="fr-CA" sz="1400" baseline="0" dirty="0" smtClean="0">
                          <a:latin typeface="Comic Sans MS" panose="030F0702030302020204" pitchFamily="66" charset="0"/>
                        </a:rPr>
                        <a:t> le soulier, le dernier, le premier, l’avion, musicien, combien, champion</a:t>
                      </a:r>
                      <a:endParaRPr lang="fr-CA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739770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Liste 28</a:t>
                      </a:r>
                      <a:endParaRPr lang="fr-CA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err="1" smtClean="0">
                          <a:latin typeface="Comic Sans MS" panose="030F0702030302020204" pitchFamily="66" charset="0"/>
                        </a:rPr>
                        <a:t>our</a:t>
                      </a: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/</a:t>
                      </a:r>
                      <a:r>
                        <a:rPr lang="fr-CA" dirty="0" err="1" smtClean="0">
                          <a:latin typeface="Comic Sans MS" panose="030F0702030302020204" pitchFamily="66" charset="0"/>
                        </a:rPr>
                        <a:t>oin</a:t>
                      </a:r>
                      <a:endParaRPr lang="fr-CA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moins, loin, le point, l’ourson, le tournesol, le tambour, le foin, le jour, le cours</a:t>
                      </a:r>
                    </a:p>
                  </a:txBody>
                  <a:tcPr/>
                </a:tc>
              </a:tr>
              <a:tr h="58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Liste 29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dirty="0" smtClean="0"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 h muet</a:t>
                      </a:r>
                    </a:p>
                    <a:p>
                      <a:endParaRPr lang="fr-CA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l’homme, haut, l’hiver, l’heure, heureux, heureuse, l’histoire </a:t>
                      </a:r>
                      <a:endParaRPr lang="fr-CA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946760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Liste  30</a:t>
                      </a:r>
                      <a:endParaRPr lang="fr-CA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 smtClean="0">
                          <a:latin typeface="Comic Sans MS" panose="030F0702030302020204" pitchFamily="66" charset="0"/>
                        </a:rPr>
                        <a:t>lettre</a:t>
                      </a:r>
                      <a:r>
                        <a:rPr lang="fr-CA" sz="1600" baseline="0" dirty="0" smtClean="0">
                          <a:latin typeface="Comic Sans MS" panose="030F0702030302020204" pitchFamily="66" charset="0"/>
                        </a:rPr>
                        <a:t> muette</a:t>
                      </a:r>
                      <a:endParaRPr lang="fr-CA" sz="160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le fruit, (le)bas, la brebis, le bruit, </a:t>
                      </a:r>
                    </a:p>
                    <a:p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le pas, puis, alors</a:t>
                      </a:r>
                    </a:p>
                    <a:p>
                      <a:endParaRPr lang="fr-CA" sz="1100" b="1" u="sng" dirty="0" smtClean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  <a:p>
                      <a:r>
                        <a:rPr lang="fr-CA" sz="1100" b="1" u="sng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Règle</a:t>
                      </a:r>
                      <a:r>
                        <a:rPr lang="fr-CA" sz="1100" b="1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fr-CA" sz="1100" b="1" dirty="0" smtClean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Certaines consonnes muettes sont difficiles à entendre. Dans ce cas, il faut les mémoriser ou trouver un mot de la même famille.</a:t>
                      </a:r>
                      <a:endParaRPr lang="fr-CA" sz="1100" b="1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5741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Liste 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 t/th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le triangle, la table, la planète, le thème, le théâtre,</a:t>
                      </a:r>
                      <a:r>
                        <a:rPr lang="fr-CA" sz="14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le thé, le thon, Thomas</a:t>
                      </a:r>
                    </a:p>
                  </a:txBody>
                  <a:tcPr/>
                </a:tc>
              </a:tr>
              <a:tr h="872088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Liste 32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dirty="0" smtClean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endParaRPr lang="fr-CA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>
                          <a:latin typeface="Comic Sans MS" panose="030F0702030302020204" pitchFamily="66" charset="0"/>
                        </a:rPr>
                        <a:t>qu</a:t>
                      </a:r>
                      <a:endParaRPr lang="fr-CA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que, chaque, lorsque, quarante, cinquante, quelque, quelques, pourquoi, quoi, qui</a:t>
                      </a:r>
                    </a:p>
                    <a:p>
                      <a:r>
                        <a:rPr lang="fr-CA" sz="1100" b="1" u="sng" dirty="0" smtClean="0">
                          <a:latin typeface="Comic Sans MS" panose="030F0702030302020204" pitchFamily="66" charset="0"/>
                        </a:rPr>
                        <a:t>Règle</a:t>
                      </a:r>
                      <a:r>
                        <a:rPr lang="fr-CA" sz="1100" b="1" dirty="0" smtClean="0">
                          <a:latin typeface="Comic Sans MS" panose="030F0702030302020204" pitchFamily="66" charset="0"/>
                        </a:rPr>
                        <a:t>: Si j’entends (k) à la fin des mots, j’écris le plus souvent « que » et les mots de questions</a:t>
                      </a:r>
                      <a:r>
                        <a:rPr lang="fr-CA" sz="1100" b="1" baseline="0" dirty="0" smtClean="0">
                          <a:latin typeface="Comic Sans MS" panose="030F0702030302020204" pitchFamily="66" charset="0"/>
                        </a:rPr>
                        <a:t> commence par </a:t>
                      </a:r>
                      <a:r>
                        <a:rPr lang="fr-CA" sz="1100" b="1" baseline="0" dirty="0" err="1" smtClean="0">
                          <a:latin typeface="Comic Sans MS" panose="030F0702030302020204" pitchFamily="66" charset="0"/>
                        </a:rPr>
                        <a:t>qu</a:t>
                      </a:r>
                      <a:r>
                        <a:rPr lang="fr-CA" sz="1100" b="1" baseline="0" dirty="0" smtClean="0">
                          <a:latin typeface="Comic Sans MS" panose="030F0702030302020204" pitchFamily="66" charset="0"/>
                        </a:rPr>
                        <a:t>.</a:t>
                      </a:r>
                      <a:endParaRPr lang="fr-CA" sz="11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734482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Liste 33</a:t>
                      </a:r>
                      <a:endParaRPr lang="fr-CA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Comic Sans MS" panose="030F0702030302020204" pitchFamily="66" charset="0"/>
                        </a:rPr>
                        <a:t>double</a:t>
                      </a:r>
                      <a:r>
                        <a:rPr lang="fr-CA" baseline="0" dirty="0" smtClean="0">
                          <a:latin typeface="Comic Sans MS" panose="030F0702030302020204" pitchFamily="66" charset="0"/>
                        </a:rPr>
                        <a:t> consonne</a:t>
                      </a:r>
                      <a:endParaRPr lang="fr-CA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comme, la carotte, attendre, </a:t>
                      </a:r>
                    </a:p>
                    <a:p>
                      <a:r>
                        <a:rPr lang="fr-CA" sz="1400" dirty="0" smtClean="0">
                          <a:latin typeface="Comic Sans MS" panose="030F0702030302020204" pitchFamily="66" charset="0"/>
                        </a:rPr>
                        <a:t>la lettre,</a:t>
                      </a:r>
                      <a:r>
                        <a:rPr lang="fr-CA" sz="1400" baseline="0" dirty="0" smtClean="0">
                          <a:latin typeface="Comic Sans MS" panose="030F0702030302020204" pitchFamily="66" charset="0"/>
                        </a:rPr>
                        <a:t> la femme, mettre, la patte</a:t>
                      </a:r>
                      <a:endParaRPr lang="fr-CA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21209" y="8587964"/>
            <a:ext cx="63124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p</a:t>
            </a:r>
            <a:r>
              <a:rPr lang="fr-FR" sz="1600" dirty="0" smtClean="0"/>
              <a:t>. 41 –</a:t>
            </a:r>
            <a:r>
              <a:rPr lang="fr-FR" sz="1600" dirty="0" err="1" smtClean="0"/>
              <a:t>gu</a:t>
            </a:r>
            <a:r>
              <a:rPr lang="fr-FR" sz="1600" dirty="0" smtClean="0"/>
              <a:t>   p.42 un  p. 43-44 syllabes inverses p. 45-46 syllabes complexes 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18461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770719"/>
              </p:ext>
            </p:extLst>
          </p:nvPr>
        </p:nvGraphicFramePr>
        <p:xfrm>
          <a:off x="548680" y="2267744"/>
          <a:ext cx="5904657" cy="576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2064230"/>
                <a:gridCol w="1968219"/>
              </a:tblGrid>
              <a:tr h="2952328">
                <a:tc>
                  <a:txBody>
                    <a:bodyPr/>
                    <a:lstStyle/>
                    <a:p>
                      <a:r>
                        <a:rPr lang="fr-CA" u="sng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</a:rPr>
                        <a:t> aimer</a:t>
                      </a:r>
                    </a:p>
                    <a:p>
                      <a:endParaRPr lang="fr-CA" u="sng" dirty="0" smtClean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r>
                        <a:rPr lang="fr-CA" b="1" u="none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</a:rPr>
                        <a:t>j’aime</a:t>
                      </a:r>
                    </a:p>
                    <a:p>
                      <a:r>
                        <a:rPr lang="fr-CA" b="1" u="none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</a:rPr>
                        <a:t>tu aimes</a:t>
                      </a:r>
                    </a:p>
                    <a:p>
                      <a:r>
                        <a:rPr lang="fr-CA" b="1" u="none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</a:rPr>
                        <a:t>il/elle aime</a:t>
                      </a:r>
                    </a:p>
                    <a:p>
                      <a:r>
                        <a:rPr lang="fr-CA" b="1" u="none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</a:rPr>
                        <a:t>nous aimons</a:t>
                      </a:r>
                    </a:p>
                    <a:p>
                      <a:r>
                        <a:rPr lang="fr-CA" b="1" u="none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</a:rPr>
                        <a:t>vous aimez</a:t>
                      </a:r>
                    </a:p>
                    <a:p>
                      <a:r>
                        <a:rPr lang="fr-CA" b="1" u="none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</a:rPr>
                        <a:t>ils/elles aiment</a:t>
                      </a:r>
                      <a:endParaRPr lang="fr-CA" b="1" u="none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b="1" u="sng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</a:rPr>
                        <a:t>avoir</a:t>
                      </a:r>
                    </a:p>
                    <a:p>
                      <a:endParaRPr lang="fr-CA" dirty="0" smtClean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fr-CA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j’ai </a:t>
                      </a:r>
                    </a:p>
                    <a:p>
                      <a:r>
                        <a:rPr lang="fr-CA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tu</a:t>
                      </a:r>
                      <a:r>
                        <a:rPr lang="fr-CA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as</a:t>
                      </a:r>
                    </a:p>
                    <a:p>
                      <a:r>
                        <a:rPr lang="fr-CA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il/elle a</a:t>
                      </a:r>
                    </a:p>
                    <a:p>
                      <a:r>
                        <a:rPr lang="fr-CA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nous avons</a:t>
                      </a:r>
                    </a:p>
                    <a:p>
                      <a:r>
                        <a:rPr lang="fr-CA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vous avez</a:t>
                      </a:r>
                    </a:p>
                    <a:p>
                      <a:r>
                        <a:rPr lang="fr-CA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ils/elles ont</a:t>
                      </a:r>
                      <a:endParaRPr lang="fr-CA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u="sng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</a:rPr>
                        <a:t>être</a:t>
                      </a:r>
                    </a:p>
                    <a:p>
                      <a:endParaRPr lang="fr-CA" dirty="0" smtClean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fr-CA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je suis </a:t>
                      </a:r>
                    </a:p>
                    <a:p>
                      <a:r>
                        <a:rPr lang="fr-CA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tu</a:t>
                      </a:r>
                      <a:r>
                        <a:rPr lang="fr-CA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es</a:t>
                      </a:r>
                    </a:p>
                    <a:p>
                      <a:r>
                        <a:rPr lang="fr-CA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il est</a:t>
                      </a:r>
                    </a:p>
                    <a:p>
                      <a:r>
                        <a:rPr lang="fr-CA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nous sommes</a:t>
                      </a:r>
                    </a:p>
                    <a:p>
                      <a:r>
                        <a:rPr lang="fr-CA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vous êtes</a:t>
                      </a:r>
                    </a:p>
                    <a:p>
                      <a:r>
                        <a:rPr lang="fr-CA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ils/elles sont</a:t>
                      </a:r>
                      <a:endParaRPr lang="fr-CA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08312">
                <a:tc>
                  <a:txBody>
                    <a:bodyPr/>
                    <a:lstStyle/>
                    <a:p>
                      <a:r>
                        <a:rPr lang="fr-CA" b="1" u="sng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</a:rPr>
                        <a:t>aller</a:t>
                      </a:r>
                    </a:p>
                    <a:p>
                      <a:endParaRPr lang="fr-CA" b="1" dirty="0" smtClean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fr-CA" b="1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je vais</a:t>
                      </a:r>
                    </a:p>
                    <a:p>
                      <a:r>
                        <a:rPr lang="fr-CA" b="1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tu vas</a:t>
                      </a:r>
                    </a:p>
                    <a:p>
                      <a:r>
                        <a:rPr lang="fr-CA" b="1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il/elle va</a:t>
                      </a:r>
                    </a:p>
                    <a:p>
                      <a:r>
                        <a:rPr lang="fr-CA" b="1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nous allons</a:t>
                      </a:r>
                    </a:p>
                    <a:p>
                      <a:r>
                        <a:rPr lang="fr-CA" b="1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vous allez</a:t>
                      </a:r>
                    </a:p>
                    <a:p>
                      <a:r>
                        <a:rPr lang="fr-CA" b="1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ils/elles vont</a:t>
                      </a:r>
                      <a:endParaRPr lang="fr-CA" b="1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u="sng" dirty="0" smtClean="0">
                          <a:effectLst/>
                          <a:latin typeface="Comic Sans MS" panose="030F0702030302020204" pitchFamily="66" charset="0"/>
                        </a:rPr>
                        <a:t>faire</a:t>
                      </a:r>
                    </a:p>
                    <a:p>
                      <a:endParaRPr lang="fr-CA" b="1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fr-CA" b="1" dirty="0" smtClean="0">
                          <a:latin typeface="Comic Sans MS" panose="030F0702030302020204" pitchFamily="66" charset="0"/>
                        </a:rPr>
                        <a:t>je fais</a:t>
                      </a:r>
                    </a:p>
                    <a:p>
                      <a:r>
                        <a:rPr lang="fr-CA" b="1" dirty="0" smtClean="0">
                          <a:latin typeface="Comic Sans MS" panose="030F0702030302020204" pitchFamily="66" charset="0"/>
                        </a:rPr>
                        <a:t>tu fais</a:t>
                      </a:r>
                    </a:p>
                    <a:p>
                      <a:r>
                        <a:rPr lang="fr-CA" b="1" dirty="0" smtClean="0">
                          <a:latin typeface="Comic Sans MS" panose="030F0702030302020204" pitchFamily="66" charset="0"/>
                        </a:rPr>
                        <a:t>il/elle fait</a:t>
                      </a:r>
                    </a:p>
                    <a:p>
                      <a:r>
                        <a:rPr lang="fr-CA" b="1" dirty="0" smtClean="0">
                          <a:latin typeface="Comic Sans MS" panose="030F0702030302020204" pitchFamily="66" charset="0"/>
                        </a:rPr>
                        <a:t>nous faisons</a:t>
                      </a:r>
                    </a:p>
                    <a:p>
                      <a:r>
                        <a:rPr lang="fr-CA" b="1" dirty="0" smtClean="0">
                          <a:latin typeface="Comic Sans MS" panose="030F0702030302020204" pitchFamily="66" charset="0"/>
                        </a:rPr>
                        <a:t>vous</a:t>
                      </a:r>
                      <a:r>
                        <a:rPr lang="fr-CA" b="1" baseline="0" dirty="0" smtClean="0">
                          <a:latin typeface="Comic Sans MS" panose="030F0702030302020204" pitchFamily="66" charset="0"/>
                        </a:rPr>
                        <a:t> faites</a:t>
                      </a:r>
                    </a:p>
                    <a:p>
                      <a:r>
                        <a:rPr lang="fr-CA" b="1" baseline="0" dirty="0" smtClean="0">
                          <a:latin typeface="Comic Sans MS" panose="030F0702030302020204" pitchFamily="66" charset="0"/>
                        </a:rPr>
                        <a:t>ils/elles font</a:t>
                      </a:r>
                      <a:endParaRPr lang="fr-CA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u="sng" dirty="0" smtClean="0">
                          <a:effectLst/>
                          <a:latin typeface="Comic Sans MS" panose="030F0702030302020204" pitchFamily="66" charset="0"/>
                        </a:rPr>
                        <a:t>dire</a:t>
                      </a:r>
                    </a:p>
                    <a:p>
                      <a:endParaRPr lang="fr-CA" b="1" u="none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fr-CA" b="1" u="none" dirty="0" smtClean="0">
                          <a:latin typeface="Comic Sans MS" panose="030F0702030302020204" pitchFamily="66" charset="0"/>
                        </a:rPr>
                        <a:t>je</a:t>
                      </a:r>
                      <a:r>
                        <a:rPr lang="fr-CA" b="1" u="none" baseline="0" dirty="0" smtClean="0">
                          <a:latin typeface="Comic Sans MS" panose="030F0702030302020204" pitchFamily="66" charset="0"/>
                        </a:rPr>
                        <a:t> dis</a:t>
                      </a:r>
                    </a:p>
                    <a:p>
                      <a:r>
                        <a:rPr lang="fr-CA" b="1" u="none" baseline="0" dirty="0" smtClean="0">
                          <a:latin typeface="Comic Sans MS" panose="030F0702030302020204" pitchFamily="66" charset="0"/>
                        </a:rPr>
                        <a:t>tu dis</a:t>
                      </a:r>
                    </a:p>
                    <a:p>
                      <a:r>
                        <a:rPr lang="fr-CA" b="1" u="none" baseline="0" dirty="0" smtClean="0">
                          <a:latin typeface="Comic Sans MS" panose="030F0702030302020204" pitchFamily="66" charset="0"/>
                        </a:rPr>
                        <a:t>il/elle dit</a:t>
                      </a:r>
                    </a:p>
                    <a:p>
                      <a:r>
                        <a:rPr lang="fr-CA" b="1" u="none" baseline="0" dirty="0" smtClean="0">
                          <a:latin typeface="Comic Sans MS" panose="030F0702030302020204" pitchFamily="66" charset="0"/>
                        </a:rPr>
                        <a:t>nous disons</a:t>
                      </a:r>
                    </a:p>
                    <a:p>
                      <a:r>
                        <a:rPr lang="fr-CA" b="1" u="none" baseline="0" dirty="0" smtClean="0">
                          <a:latin typeface="Comic Sans MS" panose="030F0702030302020204" pitchFamily="66" charset="0"/>
                        </a:rPr>
                        <a:t>vous dites</a:t>
                      </a:r>
                    </a:p>
                    <a:p>
                      <a:r>
                        <a:rPr lang="fr-CA" b="1" u="none" baseline="0" dirty="0" smtClean="0">
                          <a:latin typeface="Comic Sans MS" panose="030F0702030302020204" pitchFamily="66" charset="0"/>
                        </a:rPr>
                        <a:t>ils/elles disent</a:t>
                      </a:r>
                      <a:endParaRPr lang="fr-CA" b="1" u="none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1268760" y="368241"/>
            <a:ext cx="442781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8000" dirty="0" smtClean="0">
                <a:latin typeface="Tempus Sans ITC" panose="04020404030D07020202" pitchFamily="82" charset="0"/>
              </a:rPr>
              <a:t>Les verbes</a:t>
            </a:r>
            <a:endParaRPr lang="fr-CA" sz="8000" dirty="0">
              <a:latin typeface="Tempus Sans ITC" panose="04020404030D07020202" pitchFamily="82" charset="0"/>
            </a:endParaRPr>
          </a:p>
        </p:txBody>
      </p:sp>
      <p:pic>
        <p:nvPicPr>
          <p:cNvPr id="1026" name="Picture 2" descr="C:\Users\france.beausejour\AppData\Local\Microsoft\Windows\Temporary Internet Files\Content.IE5\WS2ACK2P\MC9002327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94253">
            <a:off x="98426" y="385781"/>
            <a:ext cx="1556792" cy="820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france.beausejour\AppData\Local\Microsoft\Windows\Temporary Internet Files\Content.IE5\2VVT4941\MC90044173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867" y="960450"/>
            <a:ext cx="1258416" cy="1258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363915" y="8028383"/>
            <a:ext cx="66736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600" b="1" dirty="0" smtClean="0">
                <a:latin typeface="Comic Sans MS" panose="030F0702030302020204" pitchFamily="66" charset="0"/>
              </a:rPr>
              <a:t>Les verbes doivent être appris comme des mots d’orthographe. </a:t>
            </a:r>
          </a:p>
          <a:p>
            <a:r>
              <a:rPr lang="fr-CA" sz="1600" b="1" dirty="0">
                <a:latin typeface="Comic Sans MS" panose="030F0702030302020204" pitchFamily="66" charset="0"/>
              </a:rPr>
              <a:t>L</a:t>
            </a:r>
            <a:r>
              <a:rPr lang="fr-CA" sz="1600" b="1" dirty="0" smtClean="0">
                <a:latin typeface="Comic Sans MS" panose="030F0702030302020204" pitchFamily="66" charset="0"/>
              </a:rPr>
              <a:t>a conjugaison des verbes est travaillée en 3</a:t>
            </a:r>
            <a:r>
              <a:rPr lang="fr-CA" sz="1600" b="1" baseline="30000" dirty="0" smtClean="0">
                <a:latin typeface="Comic Sans MS" panose="030F0702030302020204" pitchFamily="66" charset="0"/>
              </a:rPr>
              <a:t>e</a:t>
            </a:r>
            <a:r>
              <a:rPr lang="fr-CA" sz="1600" b="1" dirty="0" smtClean="0">
                <a:latin typeface="Comic Sans MS" panose="030F0702030302020204" pitchFamily="66" charset="0"/>
              </a:rPr>
              <a:t> année.</a:t>
            </a:r>
          </a:p>
          <a:p>
            <a:r>
              <a:rPr lang="fr-CA" sz="1600" b="1" dirty="0" smtClean="0">
                <a:latin typeface="Comic Sans MS" panose="030F0702030302020204" pitchFamily="66" charset="0"/>
              </a:rPr>
              <a:t>Exemple: savoir écrire  </a:t>
            </a:r>
            <a:r>
              <a:rPr lang="fr-CA" sz="1600" b="1" u="sng" dirty="0">
                <a:latin typeface="Comic Sans MS" panose="030F0702030302020204" pitchFamily="66" charset="0"/>
              </a:rPr>
              <a:t>T</a:t>
            </a:r>
            <a:r>
              <a:rPr lang="fr-CA" sz="1600" b="1" u="sng" dirty="0" smtClean="0">
                <a:latin typeface="Comic Sans MS" panose="030F0702030302020204" pitchFamily="66" charset="0"/>
              </a:rPr>
              <a:t>u aimes</a:t>
            </a:r>
            <a:r>
              <a:rPr lang="fr-CA" sz="1600" b="1" dirty="0" smtClean="0">
                <a:latin typeface="Comic Sans MS" panose="030F0702030302020204" pitchFamily="66" charset="0"/>
              </a:rPr>
              <a:t> les enfants.</a:t>
            </a:r>
            <a:endParaRPr lang="fr-CA" sz="1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7578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27391</TotalTime>
  <Words>1292</Words>
  <Application>Microsoft Office PowerPoint</Application>
  <PresentationFormat>Affichage à l'écran (4:3)</PresentationFormat>
  <Paragraphs>219</Paragraphs>
  <Slides>5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CSDD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France Beausejour</dc:creator>
  <cp:lastModifiedBy>Genevieve Santerre</cp:lastModifiedBy>
  <cp:revision>131</cp:revision>
  <cp:lastPrinted>2015-05-26T15:11:04Z</cp:lastPrinted>
  <dcterms:created xsi:type="dcterms:W3CDTF">2014-10-24T17:26:19Z</dcterms:created>
  <dcterms:modified xsi:type="dcterms:W3CDTF">2020-08-30T23:07:31Z</dcterms:modified>
</cp:coreProperties>
</file>